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9" r:id="rId3"/>
    <p:sldId id="291" r:id="rId4"/>
    <p:sldId id="257" r:id="rId5"/>
    <p:sldId id="259" r:id="rId6"/>
    <p:sldId id="260" r:id="rId7"/>
    <p:sldId id="261" r:id="rId8"/>
    <p:sldId id="262" r:id="rId9"/>
    <p:sldId id="304"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302" r:id="rId28"/>
    <p:sldId id="280" r:id="rId29"/>
    <p:sldId id="281" r:id="rId30"/>
    <p:sldId id="282" r:id="rId31"/>
    <p:sldId id="301" r:id="rId32"/>
    <p:sldId id="283" r:id="rId33"/>
    <p:sldId id="292" r:id="rId34"/>
    <p:sldId id="284" r:id="rId35"/>
    <p:sldId id="285" r:id="rId36"/>
    <p:sldId id="286" r:id="rId37"/>
    <p:sldId id="287" r:id="rId38"/>
    <p:sldId id="295" r:id="rId39"/>
    <p:sldId id="296" r:id="rId40"/>
    <p:sldId id="297" r:id="rId41"/>
    <p:sldId id="300"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46"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1170D2DB-2B7F-4D19-86C9-F664CA4C7AA7}" type="datetimeFigureOut">
              <a:rPr lang="en-US" smtClean="0"/>
              <a:t>6/22/2025</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1C514880-D5EC-4964-8BF2-F5E97D4E2C9A}" type="slidenum">
              <a:rPr lang="en-US" smtClean="0"/>
              <a:t>‹#›</a:t>
            </a:fld>
            <a:endParaRPr lang="en-US"/>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70D2DB-2B7F-4D19-86C9-F664CA4C7AA7}" type="datetimeFigureOut">
              <a:rPr lang="en-US" smtClean="0"/>
              <a:t>6/22/2025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514880-D5EC-4964-8BF2-F5E97D4E2C9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048577" y="395427"/>
            <a:ext cx="1485531" cy="578898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70D2DB-2B7F-4D19-86C9-F664CA4C7AA7}" type="datetimeFigureOut">
              <a:rPr lang="en-US" smtClean="0"/>
              <a:t>6/22/2025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514880-D5EC-4964-8BF2-F5E97D4E2C9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70D2DB-2B7F-4D19-86C9-F664CA4C7AA7}" type="datetimeFigureOut">
              <a:rPr lang="en-US" smtClean="0"/>
              <a:t>6/22/2025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514880-D5EC-4964-8BF2-F5E97D4E2C9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1170D2DB-2B7F-4D19-86C9-F664CA4C7AA7}" type="datetimeFigureOut">
              <a:rPr lang="en-US" smtClean="0"/>
              <a:t>6/22/2025</a:t>
            </a:fld>
            <a:endParaRPr lang="en-US"/>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514880-D5EC-4964-8BF2-F5E97D4E2C9A}" type="slidenum">
              <a:rPr lang="en-US" smtClean="0"/>
              <a:t>‹#›</a:t>
            </a:fld>
            <a:endParaRPr lang="en-US"/>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a:t>Click to edit Master title style</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a:t>Click to edit Master title style</a:t>
            </a:r>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70D2DB-2B7F-4D19-86C9-F664CA4C7AA7}" type="datetimeFigureOut">
              <a:rPr lang="en-US" smtClean="0"/>
              <a:t>6/22/2025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514880-D5EC-4964-8BF2-F5E97D4E2C9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70D2DB-2B7F-4D19-86C9-F664CA4C7AA7}" type="datetimeFigureOut">
              <a:rPr lang="en-US" smtClean="0"/>
              <a:t>6/22/2025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514880-D5EC-4964-8BF2-F5E97D4E2C9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70D2DB-2B7F-4D19-86C9-F664CA4C7AA7}" type="datetimeFigureOut">
              <a:rPr lang="en-US" smtClean="0"/>
              <a:t>6/22/2025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514880-D5EC-4964-8BF2-F5E97D4E2C9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1170D2DB-2B7F-4D19-86C9-F664CA4C7AA7}" type="datetimeFigureOut">
              <a:rPr lang="en-US" smtClean="0"/>
              <a:t>6/22/2025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514880-D5EC-4964-8BF2-F5E97D4E2C9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70D2DB-2B7F-4D19-86C9-F664CA4C7AA7}" type="datetimeFigureOut">
              <a:rPr lang="en-US" smtClean="0"/>
              <a:t>6/22/2025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514880-D5EC-4964-8BF2-F5E97D4E2C9A}" type="slidenum">
              <a:rPr lang="en-US" smtClean="0"/>
              <a:t>‹#›</a:t>
            </a:fld>
            <a:endParaRPr lang="en-US"/>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n-US"/>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p:txBody>
          <a:bodyPr/>
          <a:lstStyle/>
          <a:p>
            <a:fld id="{1170D2DB-2B7F-4D19-86C9-F664CA4C7AA7}" type="datetimeFigureOut">
              <a:rPr lang="en-US" smtClean="0"/>
              <a:t>6/22/2025</a:t>
            </a:fld>
            <a:endParaRPr lang="en-US"/>
          </a:p>
        </p:txBody>
      </p:sp>
      <p:sp>
        <p:nvSpPr>
          <p:cNvPr id="7" name="Slide Number Placeholder 6"/>
          <p:cNvSpPr>
            <a:spLocks noGrp="1"/>
          </p:cNvSpPr>
          <p:nvPr>
            <p:ph type="sldNum" sz="quarter" idx="12"/>
          </p:nvPr>
        </p:nvSpPr>
        <p:spPr/>
        <p:txBody>
          <a:bodyPr/>
          <a:lstStyle/>
          <a:p>
            <a:fld id="{1C514880-D5EC-4964-8BF2-F5E97D4E2C9A}" type="slidenum">
              <a:rPr lang="en-US" smtClean="0"/>
              <a:t>‹#›</a:t>
            </a:fld>
            <a:endParaRPr lang="en-US"/>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n-US"/>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1170D2DB-2B7F-4D19-86C9-F664CA4C7AA7}" type="datetimeFigureOut">
              <a:rPr lang="en-US" smtClean="0"/>
              <a:t>6/22/2025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1C514880-D5EC-4964-8BF2-F5E97D4E2C9A}" type="slidenum">
              <a:rPr lang="en-US" smtClean="0"/>
              <a:t>‹#›</a:t>
            </a:fld>
            <a:endParaRPr lang="en-US"/>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067800"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10275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دوره كمون</a:t>
            </a:r>
            <a:endParaRPr lang="en-US" dirty="0"/>
          </a:p>
        </p:txBody>
      </p:sp>
      <p:sp>
        <p:nvSpPr>
          <p:cNvPr id="3" name="Content Placeholder 2"/>
          <p:cNvSpPr>
            <a:spLocks noGrp="1"/>
          </p:cNvSpPr>
          <p:nvPr>
            <p:ph idx="1"/>
          </p:nvPr>
        </p:nvSpPr>
        <p:spPr/>
        <p:txBody>
          <a:bodyPr/>
          <a:lstStyle/>
          <a:p>
            <a:pPr algn="r" rtl="1">
              <a:buFont typeface="Courier New" pitchFamily="49" charset="0"/>
              <a:buChar char="o"/>
            </a:pPr>
            <a:r>
              <a:rPr lang="fa-IR" sz="2800" dirty="0"/>
              <a:t>متوسط :  </a:t>
            </a:r>
            <a:r>
              <a:rPr lang="fa-IR" sz="2800" dirty="0">
                <a:solidFill>
                  <a:srgbClr val="FF0000"/>
                </a:solidFill>
              </a:rPr>
              <a:t>3 تا 5 سال</a:t>
            </a:r>
          </a:p>
          <a:p>
            <a:pPr algn="r" rtl="1">
              <a:buFont typeface="Courier New" pitchFamily="49" charset="0"/>
              <a:buChar char="o"/>
            </a:pPr>
            <a:r>
              <a:rPr lang="fa-IR" sz="2800" dirty="0"/>
              <a:t>دامنه:      از 9 ماه تا 20 سال</a:t>
            </a:r>
          </a:p>
          <a:p>
            <a:pPr algn="r" rtl="1">
              <a:buFont typeface="Courier New" pitchFamily="49" charset="0"/>
              <a:buChar char="o"/>
            </a:pPr>
            <a:r>
              <a:rPr lang="fa-IR" sz="2800" dirty="0"/>
              <a:t>در كودكان زير 3 سال: نادر</a:t>
            </a:r>
          </a:p>
          <a:p>
            <a:pPr algn="r" rtl="1">
              <a:buFont typeface="Courier New" pitchFamily="49" charset="0"/>
              <a:buChar char="o"/>
            </a:pPr>
            <a:r>
              <a:rPr lang="fa-IR" sz="2800" dirty="0"/>
              <a:t>كمترين سن گزارش شده: 2/5 ماه</a:t>
            </a:r>
          </a:p>
          <a:p>
            <a:pPr algn="r" rtl="1">
              <a:buFont typeface="Courier New" pitchFamily="49" charset="0"/>
              <a:buChar char="o"/>
            </a:pPr>
            <a:r>
              <a:rPr lang="fa-IR" sz="2800" dirty="0"/>
              <a:t>بطور متوسط:</a:t>
            </a:r>
          </a:p>
          <a:p>
            <a:pPr algn="r" rtl="1">
              <a:buFont typeface="Courier New" pitchFamily="49" charset="0"/>
              <a:buChar char="o"/>
            </a:pPr>
            <a:r>
              <a:rPr lang="fa-IR" sz="2800" dirty="0"/>
              <a:t>4 سال در جذام توبركلوئيد</a:t>
            </a:r>
          </a:p>
          <a:p>
            <a:pPr algn="r" rtl="1">
              <a:buFont typeface="Courier New" pitchFamily="49" charset="0"/>
              <a:buChar char="o"/>
            </a:pPr>
            <a:r>
              <a:rPr lang="fa-IR" sz="2800" dirty="0"/>
              <a:t>8 سال در جذام لپروماتوز</a:t>
            </a:r>
          </a:p>
          <a:p>
            <a:pPr algn="r" rtl="1">
              <a:buFont typeface="Courier New" pitchFamily="49" charset="0"/>
              <a:buChar char="o"/>
            </a:pPr>
            <a:endParaRPr lang="en-US" dirty="0"/>
          </a:p>
        </p:txBody>
      </p:sp>
    </p:spTree>
    <p:extLst>
      <p:ext uri="{BB962C8B-B14F-4D97-AF65-F5344CB8AC3E}">
        <p14:creationId xmlns:p14="http://schemas.microsoft.com/office/powerpoint/2010/main" val="155620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ircle(in)">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ircle(in)">
                                      <p:cBhvr>
                                        <p:cTn id="3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نشانه های بیماری:</a:t>
            </a:r>
            <a:endParaRPr lang="en-US" dirty="0"/>
          </a:p>
        </p:txBody>
      </p:sp>
      <p:sp>
        <p:nvSpPr>
          <p:cNvPr id="3" name="Content Placeholder 2"/>
          <p:cNvSpPr>
            <a:spLocks noGrp="1"/>
          </p:cNvSpPr>
          <p:nvPr>
            <p:ph idx="1"/>
          </p:nvPr>
        </p:nvSpPr>
        <p:spPr/>
        <p:txBody>
          <a:bodyPr/>
          <a:lstStyle/>
          <a:p>
            <a:pPr algn="r" rtl="1"/>
            <a:r>
              <a:rPr lang="fa-IR" dirty="0"/>
              <a:t> باسيل هانسن پس از ورود به بدن مدتی مخفی مانده و پس از   طی دوره کمون علائم بيماری ظاهر می شود.</a:t>
            </a:r>
          </a:p>
          <a:p>
            <a:pPr algn="r" rtl="1"/>
            <a:r>
              <a:rPr lang="fa-IR" dirty="0"/>
              <a:t>شکايات بيمار مي تواند زود رس و يا ديررس باشد و برخي علائم هم توسط پزشک يا بيمار ياپس از يک معاينه دقيق شناسائی مي شوند بدون اينكه بيمار از آنها شكايتي داشته باشد.</a:t>
            </a:r>
          </a:p>
          <a:p>
            <a:pPr algn="r" rtl="1"/>
            <a:endParaRPr lang="en-US" dirty="0"/>
          </a:p>
        </p:txBody>
      </p:sp>
    </p:spTree>
    <p:extLst>
      <p:ext uri="{BB962C8B-B14F-4D97-AF65-F5344CB8AC3E}">
        <p14:creationId xmlns:p14="http://schemas.microsoft.com/office/powerpoint/2010/main" val="66475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dirty="0"/>
              <a:t>شکايات بيمار </a:t>
            </a:r>
            <a:br>
              <a:rPr lang="fa-IR" dirty="0"/>
            </a:br>
            <a:endParaRPr lang="en-US" dirty="0"/>
          </a:p>
        </p:txBody>
      </p:sp>
      <p:sp>
        <p:nvSpPr>
          <p:cNvPr id="3" name="Content Placeholder 2"/>
          <p:cNvSpPr>
            <a:spLocks noGrp="1"/>
          </p:cNvSpPr>
          <p:nvPr>
            <p:ph idx="1"/>
          </p:nvPr>
        </p:nvSpPr>
        <p:spPr/>
        <p:txBody>
          <a:bodyPr/>
          <a:lstStyle/>
          <a:p>
            <a:pPr algn="r" rtl="1"/>
            <a:r>
              <a:rPr lang="fa-IR" sz="3200" dirty="0">
                <a:solidFill>
                  <a:srgbClr val="0070C0"/>
                </a:solidFill>
              </a:rPr>
              <a:t>شکايات زود رس</a:t>
            </a:r>
            <a:r>
              <a:rPr lang="fa-IR" dirty="0"/>
              <a:t>: لکه کوچک قرمز رنگ يا رنگ پريده پوستی ، بيحسی و کرختی دست و پا ، احساس گرمی و سوزش پوست ، ضعف خفيف عضلات صورت و اندام ها ست</a:t>
            </a:r>
          </a:p>
          <a:p>
            <a:pPr algn="r" rtl="1"/>
            <a:endParaRPr lang="fa-IR" dirty="0"/>
          </a:p>
          <a:p>
            <a:pPr algn="r" rtl="1"/>
            <a:endParaRPr lang="fa-IR" dirty="0"/>
          </a:p>
          <a:p>
            <a:pPr algn="r" rtl="1"/>
            <a:r>
              <a:rPr lang="fa-IR" sz="3200" dirty="0">
                <a:solidFill>
                  <a:srgbClr val="0070C0"/>
                </a:solidFill>
              </a:rPr>
              <a:t>شکايات ديررس </a:t>
            </a:r>
            <a:r>
              <a:rPr lang="fa-IR" dirty="0"/>
              <a:t>: لکه های متعدد و بزرگ ، زخمهای بدون درد در اندامها ، گره های پوستی مشخص يا کلفت شدن پوست، ضعف خفيف عضلات صورت و اندامها می باشد.</a:t>
            </a:r>
          </a:p>
          <a:p>
            <a:pPr algn="r" rtl="1"/>
            <a:endParaRPr lang="en-US" dirty="0"/>
          </a:p>
        </p:txBody>
      </p:sp>
    </p:spTree>
    <p:extLst>
      <p:ext uri="{BB962C8B-B14F-4D97-AF65-F5344CB8AC3E}">
        <p14:creationId xmlns:p14="http://schemas.microsoft.com/office/powerpoint/2010/main" val="108162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نشانه هاي اصلي بيماري </a:t>
            </a:r>
            <a:endParaRPr lang="en-US" dirty="0"/>
          </a:p>
        </p:txBody>
      </p:sp>
      <p:sp>
        <p:nvSpPr>
          <p:cNvPr id="3" name="Content Placeholder 2"/>
          <p:cNvSpPr>
            <a:spLocks noGrp="1"/>
          </p:cNvSpPr>
          <p:nvPr>
            <p:ph idx="1"/>
          </p:nvPr>
        </p:nvSpPr>
        <p:spPr/>
        <p:txBody>
          <a:bodyPr/>
          <a:lstStyle/>
          <a:p>
            <a:pPr marL="571500" indent="-457200" algn="r" rtl="1">
              <a:buFont typeface="+mj-lt"/>
              <a:buAutoNum type="arabicParenR"/>
            </a:pPr>
            <a:r>
              <a:rPr lang="fa-IR" dirty="0"/>
              <a:t>ضايعه پوستي</a:t>
            </a:r>
          </a:p>
          <a:p>
            <a:pPr marL="571500" indent="-457200" algn="r" rtl="1">
              <a:buFont typeface="+mj-lt"/>
              <a:buAutoNum type="arabicParenR"/>
            </a:pPr>
            <a:r>
              <a:rPr lang="fa-IR" dirty="0"/>
              <a:t>بي حسي </a:t>
            </a:r>
          </a:p>
          <a:p>
            <a:pPr marL="571500" indent="-457200" algn="r" rtl="1">
              <a:buFont typeface="+mj-lt"/>
              <a:buAutoNum type="arabicParenR"/>
            </a:pPr>
            <a:r>
              <a:rPr lang="fa-IR" dirty="0"/>
              <a:t>آسيب عصبي </a:t>
            </a:r>
            <a:endParaRPr lang="en-US" dirty="0"/>
          </a:p>
        </p:txBody>
      </p:sp>
    </p:spTree>
    <p:extLst>
      <p:ext uri="{BB962C8B-B14F-4D97-AF65-F5344CB8AC3E}">
        <p14:creationId xmlns:p14="http://schemas.microsoft.com/office/powerpoint/2010/main" val="307753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dirty="0"/>
              <a:t>ضايعه پوستي</a:t>
            </a:r>
            <a:br>
              <a:rPr lang="fa-IR" dirty="0"/>
            </a:br>
            <a:endParaRPr lang="en-US" dirty="0"/>
          </a:p>
        </p:txBody>
      </p:sp>
      <p:sp>
        <p:nvSpPr>
          <p:cNvPr id="3" name="Content Placeholder 2"/>
          <p:cNvSpPr>
            <a:spLocks noGrp="1"/>
          </p:cNvSpPr>
          <p:nvPr>
            <p:ph idx="1"/>
          </p:nvPr>
        </p:nvSpPr>
        <p:spPr/>
        <p:txBody>
          <a:bodyPr/>
          <a:lstStyle/>
          <a:p>
            <a:pPr marL="114300" indent="0" algn="r" rtl="1">
              <a:buNone/>
            </a:pPr>
            <a:r>
              <a:rPr lang="fa-IR" dirty="0"/>
              <a:t>لكه هاي پوستي معمولا در پوستهاي تيره كم رنگ تر از پوست اطراف و در پوستهاي روشن قرمز رنگ است است و ممكن است منفرد يا متعدد باشد. معمولا در فرم توبركلوئيد تعداد ضايعات كم ( كمتر از 5 ضايعه ) و غيرقرينه و در فرم لپروماتوز تعداد زياد و به صورت قرينه مي باشد. گاهي اوقات ضايعه قرمز يا مسي رنگ است. ضايعات بصورت مسطح ( ماكول )، برجسته (پاپول )، ندول و يا حتي اولسر ظاهر مي شوند. </a:t>
            </a:r>
            <a:endParaRPr lang="en-US" dirty="0"/>
          </a:p>
        </p:txBody>
      </p:sp>
    </p:spTree>
    <p:extLst>
      <p:ext uri="{BB962C8B-B14F-4D97-AF65-F5344CB8AC3E}">
        <p14:creationId xmlns:p14="http://schemas.microsoft.com/office/powerpoint/2010/main" val="41837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3">
                                            <p:txEl>
                                              <p:pRg st="0" end="0"/>
                                            </p:txEl>
                                          </p:spTgt>
                                        </p:tgtEl>
                                        <p:attrNameLst>
                                          <p:attrName>style.color</p:attrName>
                                        </p:attrNameLst>
                                      </p:cBhvr>
                                      <p:to>
                                        <p:clrVal>
                                          <a:srgbClr val="0070C0"/>
                                        </p:clrVal>
                                      </p:to>
                                    </p:set>
                                    <p:set>
                                      <p:cBhvr>
                                        <p:cTn id="7" dur="500" fill="hold"/>
                                        <p:tgtEl>
                                          <p:spTgt spid="3">
                                            <p:txEl>
                                              <p:pRg st="0" end="0"/>
                                            </p:txEl>
                                          </p:spTgt>
                                        </p:tgtEl>
                                        <p:attrNameLst>
                                          <p:attrName>fillcolor</p:attrName>
                                        </p:attrNameLst>
                                      </p:cBhvr>
                                      <p:to>
                                        <p:clrVal>
                                          <a:srgbClr val="0070C0"/>
                                        </p:clrVal>
                                      </p:to>
                                    </p:set>
                                    <p:set>
                                      <p:cBhvr>
                                        <p:cTn id="8" dur="500" fill="hold"/>
                                        <p:tgtEl>
                                          <p:spTgt spid="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dirty="0"/>
              <a:t>بي حسي</a:t>
            </a:r>
            <a:br>
              <a:rPr lang="fa-IR" dirty="0"/>
            </a:br>
            <a:endParaRPr lang="en-US" dirty="0"/>
          </a:p>
        </p:txBody>
      </p:sp>
      <p:sp>
        <p:nvSpPr>
          <p:cNvPr id="3" name="Content Placeholder 2"/>
          <p:cNvSpPr>
            <a:spLocks noGrp="1"/>
          </p:cNvSpPr>
          <p:nvPr>
            <p:ph idx="1"/>
          </p:nvPr>
        </p:nvSpPr>
        <p:spPr/>
        <p:txBody>
          <a:bodyPr/>
          <a:lstStyle/>
          <a:p>
            <a:pPr algn="r" rtl="1"/>
            <a:r>
              <a:rPr lang="fa-IR" dirty="0"/>
              <a:t> از دست دادن حس ( حرارت ، درد و لمس سطحي وعمقي ) از تظاهرات تيپيك جذام است كه در فرم توبركلوئيد در ضايعات پوستي و در فرم لپروماتو به شكل دستكش و جوراب در دست و پا اتفاق مي افتد.</a:t>
            </a:r>
            <a:endParaRPr lang="en-US" dirty="0"/>
          </a:p>
        </p:txBody>
      </p:sp>
    </p:spTree>
    <p:extLst>
      <p:ext uri="{BB962C8B-B14F-4D97-AF65-F5344CB8AC3E}">
        <p14:creationId xmlns:p14="http://schemas.microsoft.com/office/powerpoint/2010/main" val="238287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آسيب عصبي </a:t>
            </a:r>
            <a:endParaRPr lang="en-US" dirty="0"/>
          </a:p>
        </p:txBody>
      </p:sp>
      <p:sp>
        <p:nvSpPr>
          <p:cNvPr id="3" name="Content Placeholder 2"/>
          <p:cNvSpPr>
            <a:spLocks noGrp="1"/>
          </p:cNvSpPr>
          <p:nvPr>
            <p:ph idx="1"/>
          </p:nvPr>
        </p:nvSpPr>
        <p:spPr/>
        <p:txBody>
          <a:bodyPr/>
          <a:lstStyle/>
          <a:p>
            <a:pPr algn="r" rtl="1"/>
            <a:r>
              <a:rPr lang="fa-IR" dirty="0"/>
              <a:t>معمولا درگيري تنه هاي اعصاب محيطي به شكل تورم عصب ، از دست دادن حس در پوست و يا ضعف ماهيچه هايي كه توسط اعصاب مبتلاء عصب دهي مي شوند و اختلالات اتونوم شامل كاهش تعريق و ريزش موها تظاهر مي كند. </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352800"/>
            <a:ext cx="4648201" cy="287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4675" y="3352800"/>
            <a:ext cx="2611438"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4600" y="6156325"/>
            <a:ext cx="26162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5183641"/>
            <a:ext cx="1920875" cy="150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7208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circle(in)">
                                      <p:cBhvr>
                                        <p:cTn id="12" dur="20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147"/>
                                        </p:tgtEl>
                                        <p:attrNameLst>
                                          <p:attrName>style.visibility</p:attrName>
                                        </p:attrNameLst>
                                      </p:cBhvr>
                                      <p:to>
                                        <p:strVal val="visible"/>
                                      </p:to>
                                    </p:set>
                                    <p:animEffect transition="in" filter="circle(in)">
                                      <p:cBhvr>
                                        <p:cTn id="17" dur="20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عوارض جذام</a:t>
            </a:r>
            <a:endParaRPr lang="en-US" dirty="0"/>
          </a:p>
        </p:txBody>
      </p:sp>
      <p:sp>
        <p:nvSpPr>
          <p:cNvPr id="3" name="Content Placeholder 2"/>
          <p:cNvSpPr>
            <a:spLocks noGrp="1"/>
          </p:cNvSpPr>
          <p:nvPr>
            <p:ph idx="1"/>
          </p:nvPr>
        </p:nvSpPr>
        <p:spPr/>
        <p:txBody>
          <a:bodyPr/>
          <a:lstStyle/>
          <a:p>
            <a:pPr algn="r" rtl="1"/>
            <a:r>
              <a:rPr lang="fa-IR" dirty="0"/>
              <a:t>در صورت عدم مراجعه به موقع بیماران ، تشخیص دیر هنگام توسط پزشکان ، یا عدم توجه به دریافت منظم دارو ، عدم مراقبت صحیح از زخمها و ضایعات پوستی از سوي بیماران و نهایتاًعدم تشخیص و درمان به موقع جذام ،ممکن است بیماران دچار عوارض،تخریب بافتی و نهایتاًمعلولیت هاي ماندگار و غیرقابل برگشت شوند.</a:t>
            </a:r>
            <a:endParaRPr lang="en-US" dirty="0"/>
          </a:p>
        </p:txBody>
      </p:sp>
    </p:spTree>
    <p:extLst>
      <p:ext uri="{BB962C8B-B14F-4D97-AF65-F5344CB8AC3E}">
        <p14:creationId xmlns:p14="http://schemas.microsoft.com/office/powerpoint/2010/main" val="3939114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عوارض جذام </a:t>
            </a:r>
            <a:endParaRPr lang="en-US" dirty="0"/>
          </a:p>
        </p:txBody>
      </p:sp>
      <p:sp>
        <p:nvSpPr>
          <p:cNvPr id="3" name="Content Placeholder 2"/>
          <p:cNvSpPr>
            <a:spLocks noGrp="1"/>
          </p:cNvSpPr>
          <p:nvPr>
            <p:ph idx="1"/>
          </p:nvPr>
        </p:nvSpPr>
        <p:spPr/>
        <p:txBody>
          <a:bodyPr>
            <a:normAutofit fontScale="92500" lnSpcReduction="20000"/>
          </a:bodyPr>
          <a:lstStyle/>
          <a:p>
            <a:pPr algn="r" rtl="1"/>
            <a:r>
              <a:rPr lang="fa-IR" dirty="0">
                <a:solidFill>
                  <a:srgbClr val="0070C0"/>
                </a:solidFill>
              </a:rPr>
              <a:t>فلج عصب اولنارباعث چنگ شدگی انگشت کوچک وانگشت انگشتري می شود.</a:t>
            </a:r>
          </a:p>
          <a:p>
            <a:pPr algn="r" rtl="1"/>
            <a:r>
              <a:rPr lang="fa-IR" dirty="0">
                <a:solidFill>
                  <a:srgbClr val="C00000"/>
                </a:solidFill>
              </a:rPr>
              <a:t>فلج عصب مدیان باعث چنگ شدگی انگشتان سبابه ومیانی می شود وانگشت شست به عقب برمی گردد ،</a:t>
            </a:r>
          </a:p>
          <a:p>
            <a:pPr algn="r" rtl="1"/>
            <a:r>
              <a:rPr lang="fa-IR" dirty="0">
                <a:solidFill>
                  <a:srgbClr val="FF0000"/>
                </a:solidFill>
              </a:rPr>
              <a:t>فلج هردوعصب اولنار ومدیان باعث چنگ شدگی کامل انگشتان دست می شود.</a:t>
            </a:r>
          </a:p>
          <a:p>
            <a:pPr algn="r" rtl="1"/>
            <a:r>
              <a:rPr lang="fa-IR" dirty="0">
                <a:solidFill>
                  <a:srgbClr val="00B0F0"/>
                </a:solidFill>
              </a:rPr>
              <a:t>با فلج عصب رادیال فرد قادرنیست مچ دست خود رابه عقب ببردودچارافتادگی مچ می شود.</a:t>
            </a:r>
          </a:p>
          <a:p>
            <a:pPr algn="r" rtl="1"/>
            <a:r>
              <a:rPr lang="fa-IR" dirty="0">
                <a:solidFill>
                  <a:srgbClr val="7030A0"/>
                </a:solidFill>
              </a:rPr>
              <a:t>فلج عصب پوپلیته باعث افتادگی مچ پا می شود.</a:t>
            </a:r>
          </a:p>
          <a:p>
            <a:pPr algn="r" rtl="1"/>
            <a:r>
              <a:rPr lang="fa-IR" dirty="0">
                <a:solidFill>
                  <a:srgbClr val="00B050"/>
                </a:solidFill>
              </a:rPr>
              <a:t>فلج عصب درشت نی خلفی باعث چنگ شدگی انگشتان پامی شود.</a:t>
            </a:r>
          </a:p>
          <a:p>
            <a:pPr algn="r" rtl="1"/>
            <a:r>
              <a:rPr lang="fa-IR" dirty="0">
                <a:solidFill>
                  <a:srgbClr val="0070C0"/>
                </a:solidFill>
              </a:rPr>
              <a:t>فلج عصب فاسیال باعث لاگوفتالموس می شود وبه تدریج منجربه کدورت وزخم قرنیه ...کوري خواهد شد.</a:t>
            </a:r>
            <a:endParaRPr lang="en-US" dirty="0">
              <a:solidFill>
                <a:srgbClr val="0070C0"/>
              </a:solidFill>
            </a:endParaRPr>
          </a:p>
        </p:txBody>
      </p:sp>
    </p:spTree>
    <p:extLst>
      <p:ext uri="{BB962C8B-B14F-4D97-AF65-F5344CB8AC3E}">
        <p14:creationId xmlns:p14="http://schemas.microsoft.com/office/powerpoint/2010/main" val="355227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سوال؟ </a:t>
            </a:r>
            <a:endParaRPr lang="en-US"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828800"/>
            <a:ext cx="3350161" cy="2136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905000"/>
            <a:ext cx="25146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4191000"/>
            <a:ext cx="25146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42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circle(in)">
                                      <p:cBhvr>
                                        <p:cTn id="7" dur="20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171"/>
                                        </p:tgtEl>
                                        <p:attrNameLst>
                                          <p:attrName>style.visibility</p:attrName>
                                        </p:attrNameLst>
                                      </p:cBhvr>
                                      <p:to>
                                        <p:strVal val="visible"/>
                                      </p:to>
                                    </p:set>
                                    <p:animEffect transition="in" filter="circle(in)">
                                      <p:cBhvr>
                                        <p:cTn id="12" dur="2000"/>
                                        <p:tgtEl>
                                          <p:spTgt spid="717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172"/>
                                        </p:tgtEl>
                                        <p:attrNameLst>
                                          <p:attrName>style.visibility</p:attrName>
                                        </p:attrNameLst>
                                      </p:cBhvr>
                                      <p:to>
                                        <p:strVal val="visible"/>
                                      </p:to>
                                    </p:set>
                                    <p:animEffect transition="in" filter="circle(in)">
                                      <p:cBhvr>
                                        <p:cTn id="17" dur="20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بیماری جذام </a:t>
            </a:r>
            <a:endParaRPr lang="en-US" dirty="0"/>
          </a:p>
        </p:txBody>
      </p:sp>
      <p:pic>
        <p:nvPicPr>
          <p:cNvPr id="205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95600" y="1752600"/>
            <a:ext cx="6005080" cy="3999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600199"/>
            <a:ext cx="5761037"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752600"/>
            <a:ext cx="1901825" cy="277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82574" y="4868863"/>
            <a:ext cx="2555875" cy="647700"/>
          </a:xfrm>
          <a:prstGeom prst="rect">
            <a:avLst/>
          </a:prstGeom>
          <a:noFill/>
        </p:spPr>
        <p:txBody>
          <a:bodyPr>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altLang="zh-CN" sz="36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宋体"/>
                <a:cs typeface="B Titr" pitchFamily="2" charset="-78"/>
              </a:rPr>
              <a:t>بيماري</a:t>
            </a:r>
            <a:r>
              <a:rPr kumimoji="0" lang="fa-IR" sz="3600" b="0" i="0" u="none" strike="noStrike" kern="0" cap="none" spc="0" normalizeH="0" baseline="0" noProof="0" dirty="0">
                <a:ln>
                  <a:noFill/>
                </a:ln>
                <a:solidFill>
                  <a:sysClr val="windowText" lastClr="000000"/>
                </a:solidFill>
                <a:effectLst/>
                <a:uLnTx/>
                <a:uFillTx/>
              </a:rPr>
              <a:t> </a:t>
            </a:r>
            <a:r>
              <a:rPr kumimoji="0" lang="fa-IR" altLang="zh-CN" sz="36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宋体"/>
                <a:cs typeface="B Titr" pitchFamily="2" charset="-78"/>
              </a:rPr>
              <a:t>هانسِن</a:t>
            </a:r>
            <a:endParaRPr kumimoji="0" lang="en-US" altLang="zh-CN" sz="36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宋体"/>
              <a:cs typeface="B Titr" pitchFamily="2" charset="-78"/>
            </a:endParaRPr>
          </a:p>
        </p:txBody>
      </p:sp>
    </p:spTree>
    <p:extLst>
      <p:ext uri="{BB962C8B-B14F-4D97-AF65-F5344CB8AC3E}">
        <p14:creationId xmlns:p14="http://schemas.microsoft.com/office/powerpoint/2010/main" val="376665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تشخیص جذام</a:t>
            </a:r>
            <a:endParaRPr lang="en-US" dirty="0"/>
          </a:p>
        </p:txBody>
      </p:sp>
      <p:sp>
        <p:nvSpPr>
          <p:cNvPr id="3" name="Content Placeholder 2"/>
          <p:cNvSpPr>
            <a:spLocks noGrp="1"/>
          </p:cNvSpPr>
          <p:nvPr>
            <p:ph idx="1"/>
          </p:nvPr>
        </p:nvSpPr>
        <p:spPr/>
        <p:txBody>
          <a:bodyPr/>
          <a:lstStyle/>
          <a:p>
            <a:pPr marL="571500" indent="-457200" algn="r" rtl="1">
              <a:buFont typeface="+mj-lt"/>
              <a:buAutoNum type="arabicParenR"/>
            </a:pPr>
            <a:r>
              <a:rPr lang="fa-IR" dirty="0"/>
              <a:t>تشخیص جذام براساس علائم ونشانه هاي بالینی</a:t>
            </a:r>
          </a:p>
          <a:p>
            <a:pPr marL="571500" indent="-457200" algn="r" rtl="1">
              <a:buFont typeface="+mj-lt"/>
              <a:buAutoNum type="arabicParenR"/>
            </a:pPr>
            <a:r>
              <a:rPr lang="fa-IR" dirty="0"/>
              <a:t>اگر امکانات انجام اسمیر پوستی موجود باشد</a:t>
            </a:r>
          </a:p>
          <a:p>
            <a:pPr marL="114300" indent="0" algn="r" rtl="1">
              <a:buNone/>
            </a:pPr>
            <a:r>
              <a:rPr lang="fa-IR" sz="1800" dirty="0"/>
              <a:t>قبل از شروع درمان با</a:t>
            </a:r>
            <a:r>
              <a:rPr lang="en-US" sz="1800" dirty="0"/>
              <a:t>MDT</a:t>
            </a:r>
            <a:r>
              <a:rPr lang="fa-IR" sz="1800" dirty="0"/>
              <a:t> بهتر است براي تمام بیماران اسمیرپوستی تهیه شود تا در طبقه بندي نوع پرباسیل و کم باسیل اطمینان حاصل گردد. اسمیر از حاشیه فعال ضایعات پوستی تهیه شده و در زیر میکروسکوپ باسیلها میله اي شکل (مانند چوب کبریت) بوده و با رنگ آمیزي به رنگ قرمز دیده می شوند.</a:t>
            </a:r>
          </a:p>
          <a:p>
            <a:pPr marL="114300" indent="0" algn="r" rtl="1">
              <a:buNone/>
            </a:pPr>
            <a:r>
              <a:rPr lang="fa-IR" sz="1800" dirty="0"/>
              <a:t> 3) </a:t>
            </a:r>
            <a:r>
              <a:rPr lang="fa-IR" dirty="0"/>
              <a:t>اقدام سوم تشخیصی انجام بیوپسی</a:t>
            </a:r>
          </a:p>
          <a:p>
            <a:pPr marL="114300" indent="0" algn="r" rtl="1">
              <a:buNone/>
            </a:pPr>
            <a:endParaRPr lang="fa-IR" dirty="0"/>
          </a:p>
          <a:p>
            <a:pPr marL="114300" indent="0" algn="r" rtl="1">
              <a:buNone/>
            </a:pPr>
            <a:endParaRPr lang="en-US" dirty="0"/>
          </a:p>
        </p:txBody>
      </p:sp>
    </p:spTree>
    <p:extLst>
      <p:ext uri="{BB962C8B-B14F-4D97-AF65-F5344CB8AC3E}">
        <p14:creationId xmlns:p14="http://schemas.microsoft.com/office/powerpoint/2010/main" val="3496266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تشخیص جذام براساس علائم ونشانه هاي بالینی</a:t>
            </a:r>
            <a:endParaRPr lang="en-US" dirty="0"/>
          </a:p>
        </p:txBody>
      </p:sp>
      <p:sp>
        <p:nvSpPr>
          <p:cNvPr id="3" name="Content Placeholder 2"/>
          <p:cNvSpPr>
            <a:spLocks noGrp="1"/>
          </p:cNvSpPr>
          <p:nvPr>
            <p:ph idx="1"/>
          </p:nvPr>
        </p:nvSpPr>
        <p:spPr/>
        <p:txBody>
          <a:bodyPr/>
          <a:lstStyle/>
          <a:p>
            <a:pPr algn="r" rtl="1"/>
            <a:r>
              <a:rPr lang="fa-IR" dirty="0"/>
              <a:t>الف)لکه هاي پوستی بایستی از نظر رنگ (هیپو پیگمانتاسیون وهیپر پیگمانتاسیون )، حس گرما و سرما، لمس و فشاربررسی گردند.</a:t>
            </a:r>
          </a:p>
          <a:p>
            <a:pPr algn="r" rtl="1"/>
            <a:r>
              <a:rPr lang="fa-IR" dirty="0"/>
              <a:t>ب)عضلات دراندامها مورد بررسی قرارگیرند.</a:t>
            </a:r>
          </a:p>
          <a:p>
            <a:pPr algn="r" rtl="1"/>
            <a:r>
              <a:rPr lang="fa-IR" dirty="0"/>
              <a:t>ج)تنه های عصبی ازنظرتورم و برجستگی بررسی شوند.</a:t>
            </a:r>
            <a:endParaRPr lang="en-US" dirty="0"/>
          </a:p>
        </p:txBody>
      </p:sp>
    </p:spTree>
    <p:extLst>
      <p:ext uri="{BB962C8B-B14F-4D97-AF65-F5344CB8AC3E}">
        <p14:creationId xmlns:p14="http://schemas.microsoft.com/office/powerpoint/2010/main" val="350033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a:t> راهنمای معاینه بالینی ( پوست) </a:t>
            </a:r>
            <a:endParaRPr lang="en-US" dirty="0"/>
          </a:p>
        </p:txBody>
      </p:sp>
      <p:sp>
        <p:nvSpPr>
          <p:cNvPr id="3" name="Content Placeholder 2"/>
          <p:cNvSpPr>
            <a:spLocks noGrp="1"/>
          </p:cNvSpPr>
          <p:nvPr>
            <p:ph idx="1"/>
          </p:nvPr>
        </p:nvSpPr>
        <p:spPr/>
        <p:txBody>
          <a:bodyPr/>
          <a:lstStyle/>
          <a:p>
            <a:pPr algn="r" rtl="1"/>
            <a:r>
              <a:rPr lang="fa-IR" dirty="0"/>
              <a:t>معاینه بالینی باید درمحیط روشن ترجیحاً زیرنورطبیعی باشد</a:t>
            </a:r>
          </a:p>
          <a:p>
            <a:pPr algn="r" rtl="1"/>
            <a:r>
              <a:rPr lang="fa-IR" dirty="0"/>
              <a:t>باشد:</a:t>
            </a:r>
          </a:p>
          <a:p>
            <a:pPr algn="r" rtl="1"/>
            <a:r>
              <a:rPr lang="fa-IR" dirty="0"/>
              <a:t>از بیمارمی خواهیم چشمانش راببندد،ابتدا پوست سالم اطراف ضایعات وسپس برروي پوست ضایعه دیده،حس مورد نظرراآزمایش می کنیم.</a:t>
            </a:r>
          </a:p>
          <a:p>
            <a:pPr marL="628650" indent="-514350" algn="r" rtl="1">
              <a:buFont typeface="+mj-lt"/>
              <a:buAutoNum type="romanUcPeriod"/>
            </a:pPr>
            <a:r>
              <a:rPr lang="fa-IR" dirty="0"/>
              <a:t>معاینه حس لمس و فشار را با یک تکه پنبه انجام می دهیم</a:t>
            </a:r>
          </a:p>
          <a:p>
            <a:pPr marL="628650" indent="-514350" algn="r" rtl="1">
              <a:buFont typeface="+mj-lt"/>
              <a:buAutoNum type="romanUcPeriod"/>
            </a:pPr>
            <a:r>
              <a:rPr lang="fa-IR" dirty="0"/>
              <a:t>براي حس سرما و گرما می توان از دو لوله آزمایش آب سرد و گرم استفاده نمود و براي حس درد با یک سوزن ته گرد معاینه می کنیم</a:t>
            </a:r>
            <a:endParaRPr lang="en-US" dirty="0"/>
          </a:p>
        </p:txBody>
      </p:sp>
    </p:spTree>
    <p:extLst>
      <p:ext uri="{BB962C8B-B14F-4D97-AF65-F5344CB8AC3E}">
        <p14:creationId xmlns:p14="http://schemas.microsoft.com/office/powerpoint/2010/main" val="393657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راهنمای معاینه بالینی ( اعصاب ) </a:t>
            </a:r>
            <a:endParaRPr lang="en-US" dirty="0"/>
          </a:p>
        </p:txBody>
      </p:sp>
      <p:sp>
        <p:nvSpPr>
          <p:cNvPr id="3" name="Content Placeholder 2"/>
          <p:cNvSpPr>
            <a:spLocks noGrp="1"/>
          </p:cNvSpPr>
          <p:nvPr>
            <p:ph idx="1"/>
          </p:nvPr>
        </p:nvSpPr>
        <p:spPr/>
        <p:txBody>
          <a:bodyPr/>
          <a:lstStyle/>
          <a:p>
            <a:pPr algn="r" rtl="1">
              <a:buFont typeface="Wingdings" pitchFamily="2" charset="2"/>
              <a:buChar char="q"/>
            </a:pPr>
            <a:r>
              <a:rPr lang="fa-IR" dirty="0"/>
              <a:t>به حساسیت وضخامت اعصاب محیطی باید توجه شود</a:t>
            </a:r>
          </a:p>
          <a:p>
            <a:pPr algn="r" rtl="1">
              <a:buFont typeface="Wingdings" pitchFamily="2" charset="2"/>
              <a:buChar char="q"/>
            </a:pPr>
            <a:r>
              <a:rPr lang="fa-IR" dirty="0"/>
              <a:t>اعصاب متورم توسط لمس با دست معاینه می شوند</a:t>
            </a:r>
          </a:p>
          <a:p>
            <a:pPr algn="r" rtl="1">
              <a:buFont typeface="Wingdings" pitchFamily="2" charset="2"/>
              <a:buChar char="q"/>
            </a:pPr>
            <a:r>
              <a:rPr lang="fa-IR" dirty="0"/>
              <a:t>عصب گوشی بزرگ درطرفین گردن</a:t>
            </a:r>
          </a:p>
          <a:p>
            <a:pPr algn="r" rtl="1">
              <a:buFont typeface="Wingdings" pitchFamily="2" charset="2"/>
              <a:buChar char="q"/>
            </a:pPr>
            <a:r>
              <a:rPr lang="fa-IR" dirty="0"/>
              <a:t>عصب اولنار( زند زیرین در خم آرنج درگودي بین استخوانها)</a:t>
            </a:r>
          </a:p>
          <a:p>
            <a:pPr algn="r" rtl="1">
              <a:buFont typeface="Wingdings" pitchFamily="2" charset="2"/>
              <a:buChar char="q"/>
            </a:pPr>
            <a:r>
              <a:rPr lang="fa-IR" dirty="0"/>
              <a:t>عصب مدیان درقسمت جلویی مچ دست</a:t>
            </a:r>
          </a:p>
          <a:p>
            <a:pPr algn="r" rtl="1">
              <a:buFont typeface="Wingdings" pitchFamily="2" charset="2"/>
              <a:buChar char="q"/>
            </a:pPr>
            <a:r>
              <a:rPr lang="fa-IR" dirty="0"/>
              <a:t>عصب رادیال واقع درقسمت خارجی بازو(عضله دلتوئید)</a:t>
            </a:r>
          </a:p>
          <a:p>
            <a:pPr algn="r" rtl="1">
              <a:buFont typeface="Wingdings" pitchFamily="2" charset="2"/>
              <a:buChar char="q"/>
            </a:pPr>
            <a:r>
              <a:rPr lang="fa-IR" dirty="0"/>
              <a:t>عصب پوپلیته طرفی درپشت زانوقسمت خارجی سر استخوان نازك نی</a:t>
            </a:r>
          </a:p>
          <a:p>
            <a:pPr algn="r" rtl="1">
              <a:buFont typeface="Wingdings" pitchFamily="2" charset="2"/>
              <a:buChar char="q"/>
            </a:pPr>
            <a:r>
              <a:rPr lang="fa-IR" dirty="0"/>
              <a:t>عصب درشت نی خلفی درطرف داخلی قوزك پا</a:t>
            </a:r>
          </a:p>
          <a:p>
            <a:pPr algn="r" rtl="1">
              <a:buFont typeface="Wingdings" pitchFamily="2" charset="2"/>
              <a:buChar char="q"/>
            </a:pPr>
            <a:r>
              <a:rPr lang="fa-IR" dirty="0"/>
              <a:t>عصب فاسیال بالاي استخوان گونه</a:t>
            </a:r>
            <a:endParaRPr lang="en-US" dirty="0"/>
          </a:p>
        </p:txBody>
      </p:sp>
    </p:spTree>
    <p:extLst>
      <p:ext uri="{BB962C8B-B14F-4D97-AF65-F5344CB8AC3E}">
        <p14:creationId xmlns:p14="http://schemas.microsoft.com/office/powerpoint/2010/main" val="427270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304800"/>
            <a:ext cx="9070975"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44233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طبقه بندی </a:t>
            </a:r>
            <a:endParaRPr lang="en-US" dirty="0"/>
          </a:p>
        </p:txBody>
      </p:sp>
      <p:sp>
        <p:nvSpPr>
          <p:cNvPr id="3" name="Content Placeholder 2"/>
          <p:cNvSpPr>
            <a:spLocks noGrp="1"/>
          </p:cNvSpPr>
          <p:nvPr>
            <p:ph idx="1"/>
          </p:nvPr>
        </p:nvSpPr>
        <p:spPr/>
        <p:txBody>
          <a:bodyPr/>
          <a:lstStyle/>
          <a:p>
            <a:pPr marL="114300" indent="0" algn="r" rtl="1">
              <a:buNone/>
            </a:pPr>
            <a:r>
              <a:rPr lang="fa-IR" dirty="0"/>
              <a:t>جذام را مي توان براساس تظاهرات باليني و نتايج اسمير پوستي طبقه بندي نمود</a:t>
            </a:r>
          </a:p>
          <a:p>
            <a:pPr marL="114300" indent="0" algn="r" rtl="1">
              <a:buNone/>
            </a:pPr>
            <a:r>
              <a:rPr lang="fa-IR" dirty="0"/>
              <a:t>براساس تقسيم بندي سازمان جهاني بهداشت در صورت منفي بودن اسمير پوستي ، جذام كم باسيل،( </a:t>
            </a:r>
            <a:r>
              <a:rPr lang="en-US" dirty="0"/>
              <a:t>PB ( </a:t>
            </a:r>
            <a:r>
              <a:rPr lang="en-US" dirty="0" err="1"/>
              <a:t>Paucibacillary</a:t>
            </a:r>
            <a:r>
              <a:rPr lang="fa-IR" dirty="0"/>
              <a:t>و </a:t>
            </a:r>
          </a:p>
          <a:p>
            <a:pPr marL="114300" indent="0" algn="r" rtl="1">
              <a:buNone/>
            </a:pPr>
            <a:r>
              <a:rPr lang="fa-IR" sz="2000" dirty="0"/>
              <a:t>در صورت اسمير پوستي مثبت، جذام پرباسيل ( </a:t>
            </a:r>
            <a:r>
              <a:rPr lang="en-US" sz="2000" dirty="0" err="1"/>
              <a:t>Mutibacillary</a:t>
            </a:r>
            <a:r>
              <a:rPr lang="fa-IR" sz="2000" dirty="0"/>
              <a:t>  </a:t>
            </a:r>
            <a:r>
              <a:rPr lang="en-US" sz="2000" dirty="0"/>
              <a:t>MB (</a:t>
            </a:r>
            <a:r>
              <a:rPr lang="fa-IR" sz="2000" dirty="0"/>
              <a:t>نامیده می شود.</a:t>
            </a:r>
          </a:p>
          <a:p>
            <a:pPr marL="114300" indent="0" algn="r" rtl="1">
              <a:buNone/>
            </a:pPr>
            <a:r>
              <a:rPr lang="fa-IR" dirty="0"/>
              <a:t>در بعضي كشورها كه تعداد قابل توجهي بيماران كم باسيل كه داراي فقط يك ضايعه پوستي هستند وجود دارد ممكن است جداگانه به نام كم باسيل تك ضايعه (</a:t>
            </a:r>
            <a:r>
              <a:rPr lang="en-US" dirty="0"/>
              <a:t>PB Single lesion ) </a:t>
            </a:r>
            <a:r>
              <a:rPr lang="fa-IR" dirty="0"/>
              <a:t>تقسيم بندي شوند.</a:t>
            </a:r>
          </a:p>
          <a:p>
            <a:pPr marL="114300" indent="0" algn="r" rtl="1">
              <a:buNone/>
            </a:pPr>
            <a:endParaRPr lang="en-US" dirty="0"/>
          </a:p>
        </p:txBody>
      </p:sp>
    </p:spTree>
    <p:extLst>
      <p:ext uri="{BB962C8B-B14F-4D97-AF65-F5344CB8AC3E}">
        <p14:creationId xmlns:p14="http://schemas.microsoft.com/office/powerpoint/2010/main" val="278979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0" end="0"/>
                                            </p:txEl>
                                          </p:spTgt>
                                        </p:tgtEl>
                                        <p:attrNameLst>
                                          <p:attrName>style.color</p:attrName>
                                        </p:attrNameLst>
                                      </p:cBhvr>
                                      <p:to>
                                        <a:srgbClr val="7030A0"/>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3">
                                            <p:txEl>
                                              <p:pRg st="1" end="1"/>
                                            </p:txEl>
                                          </p:spTgt>
                                        </p:tgtEl>
                                        <p:attrNameLst>
                                          <p:attrName>style.color</p:attrName>
                                        </p:attrNameLst>
                                      </p:cBhvr>
                                      <p:to>
                                        <a:srgbClr val="7030A0"/>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2000" fill="hold"/>
                                        <p:tgtEl>
                                          <p:spTgt spid="3">
                                            <p:txEl>
                                              <p:pRg st="2" end="2"/>
                                            </p:txEl>
                                          </p:spTgt>
                                        </p:tgtEl>
                                        <p:attrNameLst>
                                          <p:attrName>style.color</p:attrName>
                                        </p:attrNameLst>
                                      </p:cBhvr>
                                      <p:to>
                                        <a:srgbClr val="7030A0"/>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grpId="0" nodeType="clickEffect">
                                  <p:stCondLst>
                                    <p:cond delay="0"/>
                                  </p:stCondLst>
                                  <p:childTnLst>
                                    <p:animClr clrSpc="rgb" dir="cw">
                                      <p:cBhvr override="childStyle">
                                        <p:cTn id="18" dur="2000" fill="hold"/>
                                        <p:tgtEl>
                                          <p:spTgt spid="3">
                                            <p:txEl>
                                              <p:pRg st="3" end="3"/>
                                            </p:txEl>
                                          </p:spTgt>
                                        </p:tgtEl>
                                        <p:attrNameLst>
                                          <p:attrName>style.color</p:attrName>
                                        </p:attrNameLst>
                                      </p:cBhvr>
                                      <p:to>
                                        <a:srgbClr val="7030A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 y="228600"/>
            <a:ext cx="8839200" cy="6477000"/>
          </a:xfrm>
          <a:prstGeom prst="rect">
            <a:avLst/>
          </a:prstGeom>
        </p:spPr>
      </p:pic>
    </p:spTree>
    <p:extLst>
      <p:ext uri="{BB962C8B-B14F-4D97-AF65-F5344CB8AC3E}">
        <p14:creationId xmlns:p14="http://schemas.microsoft.com/office/powerpoint/2010/main" val="35660032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p:cNvPicPr>
            <a:picLocks noGrp="1" noChangeAspect="1"/>
          </p:cNvPicPr>
          <p:nvPr>
            <p:ph idx="1"/>
          </p:nvPr>
        </p:nvPicPr>
        <p:blipFill>
          <a:blip r:embed="rId2"/>
          <a:stretch>
            <a:fillRect/>
          </a:stretch>
        </p:blipFill>
        <p:spPr>
          <a:xfrm>
            <a:off x="152400" y="76200"/>
            <a:ext cx="8839200" cy="6781800"/>
          </a:xfrm>
          <a:prstGeom prst="rect">
            <a:avLst/>
          </a:prstGeom>
        </p:spPr>
      </p:pic>
    </p:spTree>
    <p:extLst>
      <p:ext uri="{BB962C8B-B14F-4D97-AF65-F5344CB8AC3E}">
        <p14:creationId xmlns:p14="http://schemas.microsoft.com/office/powerpoint/2010/main" val="34440799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توضيح </a:t>
            </a:r>
            <a:endParaRPr lang="en-US" dirty="0"/>
          </a:p>
        </p:txBody>
      </p:sp>
      <p:sp>
        <p:nvSpPr>
          <p:cNvPr id="3" name="Content Placeholder 2"/>
          <p:cNvSpPr>
            <a:spLocks noGrp="1"/>
          </p:cNvSpPr>
          <p:nvPr>
            <p:ph idx="1"/>
          </p:nvPr>
        </p:nvSpPr>
        <p:spPr/>
        <p:txBody>
          <a:bodyPr>
            <a:normAutofit fontScale="92500" lnSpcReduction="20000"/>
          </a:bodyPr>
          <a:lstStyle/>
          <a:p>
            <a:pPr marL="274320" lvl="0" indent="-274320" algn="r" rtl="1">
              <a:buClr>
                <a:srgbClr val="0BD0D9"/>
              </a:buClr>
              <a:buSzPct val="95000"/>
              <a:buFont typeface="Wingdings 2"/>
              <a:buChar char=""/>
            </a:pPr>
            <a:r>
              <a:rPr lang="fa-IR" sz="3200" dirty="0">
                <a:solidFill>
                  <a:prstClr val="black"/>
                </a:solidFill>
                <a:latin typeface="Constantia"/>
              </a:rPr>
              <a:t>طبقه بندي هاي ديگري كه معمولا درماتولوژيست ها از آن استفاده  مي كنند طبقه بندي مادريد ،طبقه بندی  ريدلي - جاپلينگ است.</a:t>
            </a:r>
            <a:br>
              <a:rPr lang="fa-IR" sz="3200" dirty="0">
                <a:solidFill>
                  <a:prstClr val="black"/>
                </a:solidFill>
                <a:latin typeface="Constantia"/>
              </a:rPr>
            </a:br>
            <a:endParaRPr lang="fa-IR" sz="3200" dirty="0">
              <a:solidFill>
                <a:prstClr val="black"/>
              </a:solidFill>
              <a:latin typeface="Constantia"/>
            </a:endParaRPr>
          </a:p>
          <a:p>
            <a:pPr marL="0" lvl="0" indent="0" algn="r" rtl="1">
              <a:buClr>
                <a:srgbClr val="0BD0D9"/>
              </a:buClr>
              <a:buSzPct val="95000"/>
              <a:buNone/>
            </a:pPr>
            <a:r>
              <a:rPr lang="fa-IR" sz="3200" dirty="0">
                <a:solidFill>
                  <a:srgbClr val="FF0000"/>
                </a:solidFill>
                <a:latin typeface="Constantia"/>
              </a:rPr>
              <a:t>طبقه بندي مادريد : </a:t>
            </a:r>
            <a:r>
              <a:rPr lang="fa-IR" sz="3200" dirty="0">
                <a:solidFill>
                  <a:prstClr val="black"/>
                </a:solidFill>
                <a:latin typeface="Constantia"/>
              </a:rPr>
              <a:t>جذام پرباسيل شامل جذام لپروماتوز(</a:t>
            </a:r>
            <a:r>
              <a:rPr lang="en-US" sz="3200" dirty="0">
                <a:solidFill>
                  <a:prstClr val="black"/>
                </a:solidFill>
                <a:latin typeface="Constantia"/>
              </a:rPr>
              <a:t> L </a:t>
            </a:r>
            <a:r>
              <a:rPr lang="fa-IR" sz="3200" dirty="0">
                <a:solidFill>
                  <a:prstClr val="black"/>
                </a:solidFill>
                <a:latin typeface="Constantia"/>
              </a:rPr>
              <a:t>) بینابینی ( </a:t>
            </a:r>
            <a:r>
              <a:rPr lang="en-US" sz="3200" dirty="0">
                <a:solidFill>
                  <a:prstClr val="black"/>
                </a:solidFill>
                <a:latin typeface="Constantia"/>
              </a:rPr>
              <a:t>B</a:t>
            </a:r>
            <a:r>
              <a:rPr lang="fa-IR" sz="3200" dirty="0">
                <a:solidFill>
                  <a:prstClr val="black"/>
                </a:solidFill>
                <a:latin typeface="Constantia"/>
              </a:rPr>
              <a:t>) و جذام كم باسيل شامل جذام نامشخص( </a:t>
            </a:r>
            <a:r>
              <a:rPr lang="en-US" sz="3200" dirty="0">
                <a:solidFill>
                  <a:prstClr val="black"/>
                </a:solidFill>
                <a:latin typeface="Constantia"/>
              </a:rPr>
              <a:t>I </a:t>
            </a:r>
            <a:r>
              <a:rPr lang="fa-IR" sz="3200" dirty="0">
                <a:solidFill>
                  <a:prstClr val="black"/>
                </a:solidFill>
                <a:latin typeface="Constantia"/>
              </a:rPr>
              <a:t>) و جذام توبركولوئيد </a:t>
            </a:r>
            <a:r>
              <a:rPr lang="en-US" sz="3200" dirty="0">
                <a:solidFill>
                  <a:prstClr val="black"/>
                </a:solidFill>
                <a:latin typeface="Constantia"/>
              </a:rPr>
              <a:t>T ) </a:t>
            </a:r>
            <a:r>
              <a:rPr lang="fa-IR" sz="3200" dirty="0">
                <a:solidFill>
                  <a:prstClr val="black"/>
                </a:solidFill>
                <a:latin typeface="Constantia"/>
              </a:rPr>
              <a:t>) است. </a:t>
            </a:r>
          </a:p>
          <a:p>
            <a:pPr marL="0" lvl="0" indent="0" algn="r" rtl="1">
              <a:buClr>
                <a:srgbClr val="0BD0D9"/>
              </a:buClr>
              <a:buSzPct val="95000"/>
              <a:buNone/>
            </a:pPr>
            <a:r>
              <a:rPr lang="fa-IR" sz="3200" dirty="0">
                <a:solidFill>
                  <a:srgbClr val="FF0000"/>
                </a:solidFill>
                <a:latin typeface="Constantia"/>
              </a:rPr>
              <a:t>طبقه بندي ريدلي - جاپلينگ : </a:t>
            </a:r>
            <a:r>
              <a:rPr lang="fa-IR" sz="3200" dirty="0">
                <a:solidFill>
                  <a:prstClr val="black"/>
                </a:solidFill>
                <a:latin typeface="Constantia"/>
              </a:rPr>
              <a:t>جذام پرباسيل شامل </a:t>
            </a:r>
            <a:r>
              <a:rPr lang="en-US" sz="3200" dirty="0">
                <a:solidFill>
                  <a:prstClr val="black"/>
                </a:solidFill>
                <a:latin typeface="Constantia"/>
              </a:rPr>
              <a:t>BL ، BB ، LL </a:t>
            </a:r>
            <a:r>
              <a:rPr lang="fa-IR" sz="3200" dirty="0">
                <a:solidFill>
                  <a:prstClr val="black"/>
                </a:solidFill>
                <a:latin typeface="Constantia"/>
              </a:rPr>
              <a:t>و بعضي از موارد </a:t>
            </a:r>
            <a:r>
              <a:rPr lang="en-US" sz="3200" dirty="0">
                <a:solidFill>
                  <a:prstClr val="black"/>
                </a:solidFill>
                <a:latin typeface="Constantia"/>
              </a:rPr>
              <a:t>BT </a:t>
            </a:r>
            <a:r>
              <a:rPr lang="fa-IR" sz="3200" dirty="0">
                <a:solidFill>
                  <a:prstClr val="black"/>
                </a:solidFill>
                <a:latin typeface="Constantia"/>
              </a:rPr>
              <a:t>و جذام كم باسيل شامل </a:t>
            </a:r>
            <a:r>
              <a:rPr lang="en-US" sz="3200" dirty="0">
                <a:solidFill>
                  <a:prstClr val="black"/>
                </a:solidFill>
                <a:latin typeface="Constantia"/>
              </a:rPr>
              <a:t>I ، TT </a:t>
            </a:r>
            <a:r>
              <a:rPr lang="fa-IR" sz="3200" dirty="0">
                <a:solidFill>
                  <a:prstClr val="black"/>
                </a:solidFill>
                <a:latin typeface="Constantia"/>
              </a:rPr>
              <a:t>و اكثر موارد </a:t>
            </a:r>
            <a:r>
              <a:rPr lang="en-US" sz="3200" dirty="0">
                <a:solidFill>
                  <a:prstClr val="black"/>
                </a:solidFill>
                <a:latin typeface="Constantia"/>
              </a:rPr>
              <a:t>BT </a:t>
            </a:r>
            <a:r>
              <a:rPr lang="fa-IR" sz="3200" dirty="0">
                <a:solidFill>
                  <a:prstClr val="black"/>
                </a:solidFill>
                <a:latin typeface="Constantia"/>
              </a:rPr>
              <a:t>است.</a:t>
            </a:r>
            <a:endParaRPr lang="en-US" dirty="0"/>
          </a:p>
        </p:txBody>
      </p:sp>
    </p:spTree>
    <p:extLst>
      <p:ext uri="{BB962C8B-B14F-4D97-AF65-F5344CB8AC3E}">
        <p14:creationId xmlns:p14="http://schemas.microsoft.com/office/powerpoint/2010/main" val="662214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درمان </a:t>
            </a:r>
            <a:endParaRPr lang="en-US" dirty="0"/>
          </a:p>
        </p:txBody>
      </p:sp>
      <p:sp>
        <p:nvSpPr>
          <p:cNvPr id="3" name="Content Placeholder 2"/>
          <p:cNvSpPr>
            <a:spLocks noGrp="1"/>
          </p:cNvSpPr>
          <p:nvPr>
            <p:ph idx="1"/>
          </p:nvPr>
        </p:nvSpPr>
        <p:spPr/>
        <p:txBody>
          <a:bodyPr/>
          <a:lstStyle/>
          <a:p>
            <a:pPr marL="114300" indent="0" algn="r" rtl="1">
              <a:buNone/>
            </a:pPr>
            <a:r>
              <a:rPr lang="fa-IR" dirty="0"/>
              <a:t>اولين درمان به كشف </a:t>
            </a:r>
            <a:r>
              <a:rPr lang="fa-IR" dirty="0">
                <a:solidFill>
                  <a:srgbClr val="00B050"/>
                </a:solidFill>
              </a:rPr>
              <a:t>داپسون </a:t>
            </a:r>
            <a:r>
              <a:rPr lang="fa-IR" dirty="0"/>
              <a:t>و مشتقات آن در اواخر دهه 1940 بر مي گردد. بدنبال استفاده از داپسون بيماري تا حدودي كنترل ولي به دليل باكتريواستاتيك بودن داپسون بهبودي بيماران به كندي صورت مي گرفت و مي بايست بيماران تا آخر عمر داپسون استفاده مي كردند.</a:t>
            </a:r>
          </a:p>
          <a:p>
            <a:pPr marL="114300" indent="0" algn="r" rtl="1">
              <a:buNone/>
            </a:pPr>
            <a:r>
              <a:rPr lang="fa-IR" dirty="0"/>
              <a:t> با معرفي</a:t>
            </a:r>
            <a:r>
              <a:rPr lang="en-US" dirty="0"/>
              <a:t>MDT </a:t>
            </a:r>
            <a:r>
              <a:rPr lang="fa-IR" dirty="0"/>
              <a:t> درمان چند دارويي از سوي سازمان جهاني بهداشت به جاي درمان تك دارويي داپسون ، بيماري بطور كامل درمان و انتقال آن متوقف شد. داروهاي مورد استفاده در </a:t>
            </a:r>
            <a:r>
              <a:rPr lang="en-US" dirty="0"/>
              <a:t>MDT </a:t>
            </a:r>
            <a:r>
              <a:rPr lang="fa-IR" dirty="0"/>
              <a:t>شامل ريفامپيسين ، كلوفازيمين و داپسون براي بيماران پرباسيل به مدت 12 ماه و ريفامپيسين و داپسون براي بيماران كم باسيل به مدت 6 ماه مي باشد. </a:t>
            </a:r>
            <a:endParaRPr lang="en-US" dirty="0"/>
          </a:p>
        </p:txBody>
      </p:sp>
    </p:spTree>
    <p:extLst>
      <p:ext uri="{BB962C8B-B14F-4D97-AF65-F5344CB8AC3E}">
        <p14:creationId xmlns:p14="http://schemas.microsoft.com/office/powerpoint/2010/main" val="38345181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تاريخچه</a:t>
            </a:r>
            <a:endParaRPr lang="en-US" dirty="0"/>
          </a:p>
        </p:txBody>
      </p:sp>
      <p:sp>
        <p:nvSpPr>
          <p:cNvPr id="3" name="Content Placeholder 2"/>
          <p:cNvSpPr>
            <a:spLocks noGrp="1"/>
          </p:cNvSpPr>
          <p:nvPr>
            <p:ph idx="1"/>
          </p:nvPr>
        </p:nvSpPr>
        <p:spPr>
          <a:xfrm>
            <a:off x="304800" y="1752600"/>
            <a:ext cx="8382000" cy="4373563"/>
          </a:xfrm>
        </p:spPr>
        <p:txBody>
          <a:bodyPr>
            <a:normAutofit lnSpcReduction="10000"/>
          </a:bodyPr>
          <a:lstStyle/>
          <a:p>
            <a:pPr marL="114300" indent="0" algn="r" rtl="1">
              <a:buNone/>
            </a:pPr>
            <a:r>
              <a:rPr lang="fa-IR" dirty="0"/>
              <a:t>بيماري جذام از زمانهاي بسيار قديم انسانها را رنج داده است . زماني تمام قاره ها را درگير كرده بود و تصوير دردناكي از نقص عضو و طرد شدن از اجتماع را در ذهن بشر و تاريخ به جا گذاشته است.</a:t>
            </a:r>
          </a:p>
          <a:p>
            <a:pPr marL="114300" indent="0" algn="r" rtl="1">
              <a:buNone/>
            </a:pPr>
            <a:r>
              <a:rPr lang="fa-IR" dirty="0"/>
              <a:t>چيني ها از 5000 سال قبل از ميلاد مسيح بيماري را مي شناخته اند. در آفريقا قديمي ترين شرح از كشور مصر در 1350 سال قبل از ميلاد و مربوط به وجود يك نوع بيماري پوستي در بين غلامان سياه سوداني در زمان رامسس دوم است. انتشار بيماري به يونان به احتمال زياد بين 345 و 400 سال قبل از ميلاد مسيح صورت گرفته است. در نوشته هاي 600 سال قبل از ميلاد گزارشاتي از بيماري در هند وجود داشته و احتمالاً جذام از طريق هند وارد كشور ايران شده است.</a:t>
            </a:r>
          </a:p>
          <a:p>
            <a:pPr marL="114300" indent="0" algn="r" rtl="1">
              <a:buNone/>
            </a:pPr>
            <a:endParaRPr lang="en-US" dirty="0"/>
          </a:p>
        </p:txBody>
      </p:sp>
    </p:spTree>
    <p:extLst>
      <p:ext uri="{BB962C8B-B14F-4D97-AF65-F5344CB8AC3E}">
        <p14:creationId xmlns:p14="http://schemas.microsoft.com/office/powerpoint/2010/main" val="3853548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3">
                                            <p:txEl>
                                              <p:pRg st="0" end="0"/>
                                            </p:txEl>
                                          </p:spTgt>
                                        </p:tgtEl>
                                        <p:attrNameLst>
                                          <p:attrName>style.color</p:attrName>
                                        </p:attrNameLst>
                                      </p:cBhvr>
                                      <p:to>
                                        <p:clrVal>
                                          <a:srgbClr val="00B050"/>
                                        </p:clrVal>
                                      </p:to>
                                    </p:set>
                                    <p:set>
                                      <p:cBhvr>
                                        <p:cTn id="7" dur="500" fill="hold"/>
                                        <p:tgtEl>
                                          <p:spTgt spid="3">
                                            <p:txEl>
                                              <p:pRg st="0" end="0"/>
                                            </p:txEl>
                                          </p:spTgt>
                                        </p:tgtEl>
                                        <p:attrNameLst>
                                          <p:attrName>fillcolor</p:attrName>
                                        </p:attrNameLst>
                                      </p:cBhvr>
                                      <p:to>
                                        <p:clrVal>
                                          <a:srgbClr val="00B050"/>
                                        </p:clrVal>
                                      </p:to>
                                    </p:set>
                                    <p:set>
                                      <p:cBhvr>
                                        <p:cTn id="8" dur="500" fill="hold"/>
                                        <p:tgtEl>
                                          <p:spTgt spid="3">
                                            <p:txEl>
                                              <p:pRg st="0" end="0"/>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grpId="0" nodeType="clickEffect">
                                  <p:stCondLst>
                                    <p:cond delay="0"/>
                                  </p:stCondLst>
                                  <p:iterate type="lt">
                                    <p:tmPct val="4000"/>
                                  </p:iterate>
                                  <p:childTnLst>
                                    <p:set>
                                      <p:cBhvr override="childStyle">
                                        <p:cTn id="12" dur="500" fill="hold"/>
                                        <p:tgtEl>
                                          <p:spTgt spid="3">
                                            <p:txEl>
                                              <p:pRg st="1" end="1"/>
                                            </p:txEl>
                                          </p:spTgt>
                                        </p:tgtEl>
                                        <p:attrNameLst>
                                          <p:attrName>style.color</p:attrName>
                                        </p:attrNameLst>
                                      </p:cBhvr>
                                      <p:to>
                                        <p:clrVal>
                                          <a:srgbClr val="00B050"/>
                                        </p:clrVal>
                                      </p:to>
                                    </p:set>
                                    <p:set>
                                      <p:cBhvr>
                                        <p:cTn id="13" dur="500" fill="hold"/>
                                        <p:tgtEl>
                                          <p:spTgt spid="3">
                                            <p:txEl>
                                              <p:pRg st="1" end="1"/>
                                            </p:txEl>
                                          </p:spTgt>
                                        </p:tgtEl>
                                        <p:attrNameLst>
                                          <p:attrName>fillcolor</p:attrName>
                                        </p:attrNameLst>
                                      </p:cBhvr>
                                      <p:to>
                                        <p:clrVal>
                                          <a:srgbClr val="00B050"/>
                                        </p:clrVal>
                                      </p:to>
                                    </p:set>
                                    <p:set>
                                      <p:cBhvr>
                                        <p:cTn id="14" dur="500" fill="hold"/>
                                        <p:tgtEl>
                                          <p:spTgt spid="3">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درمان </a:t>
            </a:r>
            <a:endParaRPr lang="en-US" dirty="0"/>
          </a:p>
        </p:txBody>
      </p:sp>
      <p:sp>
        <p:nvSpPr>
          <p:cNvPr id="3" name="Content Placeholder 2"/>
          <p:cNvSpPr>
            <a:spLocks noGrp="1"/>
          </p:cNvSpPr>
          <p:nvPr>
            <p:ph idx="1"/>
          </p:nvPr>
        </p:nvSpPr>
        <p:spPr/>
        <p:txBody>
          <a:bodyPr/>
          <a:lstStyle/>
          <a:p>
            <a:pPr algn="r" rtl="1"/>
            <a:r>
              <a:rPr lang="fa-IR" dirty="0"/>
              <a:t>در بين داروها </a:t>
            </a:r>
            <a:r>
              <a:rPr lang="fa-IR" dirty="0">
                <a:solidFill>
                  <a:srgbClr val="00B050"/>
                </a:solidFill>
              </a:rPr>
              <a:t>ريفامپيسين </a:t>
            </a:r>
            <a:r>
              <a:rPr lang="fa-IR" dirty="0"/>
              <a:t>مهم ترين دارو است. نحوه استفاده داروها در راهنماي كشوري جذام بطور مبسوط آمده است. داروهاي   </a:t>
            </a:r>
            <a:r>
              <a:rPr lang="en-US" dirty="0"/>
              <a:t>MDT</a:t>
            </a:r>
            <a:r>
              <a:rPr lang="fa-IR" dirty="0"/>
              <a:t>بصورت رايگان در بسته هاي آماده فقط در مراكز بهداشتي كشور توزيع مي گردد. هر بسته يا ورق براي مدت يك ماه است و بيمار هر ماه فقط يك بسته دريافت مي كند . درمان روز اول آن تحت نظارت پرسنل بهداشتي به بيمار خورانده مي شود. تنها در شرايط سخت و دشوار و عدم امكان رفت و آمد ماهانه ، تمام دوره درماني به بيمار داده مي شود كه در اين صورت يكي از افراد آگاه تر خانواده مسئوليت نظارت بر مصرف داروي بيمار را به عهده مي گيرد</a:t>
            </a:r>
            <a:endParaRPr lang="en-US" dirty="0"/>
          </a:p>
        </p:txBody>
      </p:sp>
    </p:spTree>
    <p:extLst>
      <p:ext uri="{BB962C8B-B14F-4D97-AF65-F5344CB8AC3E}">
        <p14:creationId xmlns:p14="http://schemas.microsoft.com/office/powerpoint/2010/main" val="197607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p:cNvPicPr>
            <a:picLocks noGrp="1" noChangeAspect="1"/>
          </p:cNvPicPr>
          <p:nvPr>
            <p:ph idx="1"/>
          </p:nvPr>
        </p:nvPicPr>
        <p:blipFill>
          <a:blip r:embed="rId2"/>
          <a:stretch>
            <a:fillRect/>
          </a:stretch>
        </p:blipFill>
        <p:spPr>
          <a:xfrm>
            <a:off x="76200" y="228600"/>
            <a:ext cx="8915400" cy="6629400"/>
          </a:xfrm>
          <a:prstGeom prst="rect">
            <a:avLst/>
          </a:prstGeom>
        </p:spPr>
      </p:pic>
    </p:spTree>
    <p:extLst>
      <p:ext uri="{BB962C8B-B14F-4D97-AF65-F5344CB8AC3E}">
        <p14:creationId xmlns:p14="http://schemas.microsoft.com/office/powerpoint/2010/main" val="21818591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 Drug Therapy </a:t>
            </a:r>
            <a:r>
              <a:rPr lang="fa-IR" dirty="0"/>
              <a:t>)</a:t>
            </a:r>
            <a:r>
              <a:rPr lang="en-US" dirty="0"/>
              <a:t>MDT)</a:t>
            </a:r>
          </a:p>
        </p:txBody>
      </p:sp>
      <p:sp>
        <p:nvSpPr>
          <p:cNvPr id="3" name="Content Placeholder 2"/>
          <p:cNvSpPr>
            <a:spLocks noGrp="1"/>
          </p:cNvSpPr>
          <p:nvPr>
            <p:ph idx="1"/>
          </p:nvPr>
        </p:nvSpPr>
        <p:spPr>
          <a:xfrm>
            <a:off x="468573" y="1676400"/>
            <a:ext cx="8229600" cy="4877091"/>
          </a:xfrm>
        </p:spPr>
        <p:txBody>
          <a:bodyPr/>
          <a:lstStyle/>
          <a:p>
            <a:pPr marL="114300" indent="0" algn="r" rtl="1">
              <a:buNone/>
            </a:pPr>
            <a:r>
              <a:rPr lang="fa-IR" dirty="0"/>
              <a:t>با آغاز رژیم چند دارویی در سال 1981 میزان بیماران به نسبت 12 سال  گذشته 85 درصد کاهش یافت .</a:t>
            </a:r>
          </a:p>
          <a:p>
            <a:pPr marL="114300" indent="0" algn="r" rtl="1">
              <a:buNone/>
            </a:pPr>
            <a:endParaRPr lang="en-US" dirty="0"/>
          </a:p>
        </p:txBody>
      </p:sp>
      <p:pic>
        <p:nvPicPr>
          <p:cNvPr id="4" name="Picture 3"/>
          <p:cNvPicPr>
            <a:picLocks noChangeAspect="1"/>
          </p:cNvPicPr>
          <p:nvPr/>
        </p:nvPicPr>
        <p:blipFill>
          <a:blip r:embed="rId2"/>
          <a:stretch>
            <a:fillRect/>
          </a:stretch>
        </p:blipFill>
        <p:spPr>
          <a:xfrm>
            <a:off x="457200" y="3276600"/>
            <a:ext cx="2152075" cy="3353091"/>
          </a:xfrm>
          <a:prstGeom prst="rect">
            <a:avLst/>
          </a:prstGeom>
        </p:spPr>
      </p:pic>
      <p:pic>
        <p:nvPicPr>
          <p:cNvPr id="5" name="Picture 4"/>
          <p:cNvPicPr>
            <a:picLocks noChangeAspect="1"/>
          </p:cNvPicPr>
          <p:nvPr/>
        </p:nvPicPr>
        <p:blipFill>
          <a:blip r:embed="rId3"/>
          <a:stretch>
            <a:fillRect/>
          </a:stretch>
        </p:blipFill>
        <p:spPr>
          <a:xfrm>
            <a:off x="5867400" y="3195851"/>
            <a:ext cx="2158171" cy="3353091"/>
          </a:xfrm>
          <a:prstGeom prst="rect">
            <a:avLst/>
          </a:prstGeom>
        </p:spPr>
      </p:pic>
      <p:sp>
        <p:nvSpPr>
          <p:cNvPr id="6" name="Rectangle 5"/>
          <p:cNvSpPr/>
          <p:nvPr/>
        </p:nvSpPr>
        <p:spPr>
          <a:xfrm>
            <a:off x="685800" y="2584059"/>
            <a:ext cx="1400127" cy="461665"/>
          </a:xfrm>
          <a:prstGeom prst="rect">
            <a:avLst/>
          </a:prstGeom>
        </p:spPr>
        <p:txBody>
          <a:bodyPr wrap="none">
            <a:spAutoFit/>
          </a:bodyPr>
          <a:lstStyle/>
          <a:p>
            <a:pPr algn="r" rtl="1"/>
            <a:r>
              <a:rPr lang="fa-IR" sz="2400" dirty="0"/>
              <a:t>داروهاي</a:t>
            </a:r>
            <a:r>
              <a:rPr lang="en-US" sz="2400" dirty="0"/>
              <a:t>PB</a:t>
            </a:r>
          </a:p>
        </p:txBody>
      </p:sp>
      <p:sp>
        <p:nvSpPr>
          <p:cNvPr id="7" name="Rectangle 6"/>
          <p:cNvSpPr/>
          <p:nvPr/>
        </p:nvSpPr>
        <p:spPr>
          <a:xfrm>
            <a:off x="6151235" y="2619885"/>
            <a:ext cx="1590500" cy="461665"/>
          </a:xfrm>
          <a:prstGeom prst="rect">
            <a:avLst/>
          </a:prstGeom>
        </p:spPr>
        <p:txBody>
          <a:bodyPr wrap="none">
            <a:spAutoFit/>
          </a:bodyPr>
          <a:lstStyle/>
          <a:p>
            <a:pPr algn="r" rtl="1"/>
            <a:r>
              <a:rPr lang="fa-IR" sz="2400" dirty="0"/>
              <a:t>داروهاي </a:t>
            </a:r>
            <a:r>
              <a:rPr lang="en-US" sz="2400" dirty="0"/>
              <a:t>MB</a:t>
            </a:r>
          </a:p>
        </p:txBody>
      </p:sp>
    </p:spTree>
    <p:extLst>
      <p:ext uri="{BB962C8B-B14F-4D97-AF65-F5344CB8AC3E}">
        <p14:creationId xmlns:p14="http://schemas.microsoft.com/office/powerpoint/2010/main" val="4352797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چند نکته</a:t>
            </a:r>
          </a:p>
        </p:txBody>
      </p:sp>
      <p:sp>
        <p:nvSpPr>
          <p:cNvPr id="3" name="Content Placeholder 2"/>
          <p:cNvSpPr>
            <a:spLocks noGrp="1"/>
          </p:cNvSpPr>
          <p:nvPr>
            <p:ph idx="1"/>
          </p:nvPr>
        </p:nvSpPr>
        <p:spPr/>
        <p:txBody>
          <a:bodyPr/>
          <a:lstStyle/>
          <a:p>
            <a:pPr algn="r" rtl="1"/>
            <a:r>
              <a:rPr lang="fa-IR" dirty="0"/>
              <a:t>داروها بصورت رایگان در بسته هاي آماده فقط ازطریق مراکز بهداشت توزیع می گردد</a:t>
            </a:r>
          </a:p>
          <a:p>
            <a:pPr algn="r" rtl="1"/>
            <a:r>
              <a:rPr lang="fa-IR" dirty="0"/>
              <a:t>هر بسته یا ورق براي مدت یک ماه است و بیمار هر ماه فقط یک بسته دریافت می کند </a:t>
            </a:r>
          </a:p>
          <a:p>
            <a:pPr algn="r" rtl="1"/>
            <a:r>
              <a:rPr lang="fa-IR" dirty="0"/>
              <a:t>درمان روز اول آن تحت نظارت پرسنل بهداشتی به بیمار خورانده می شود.</a:t>
            </a:r>
          </a:p>
          <a:p>
            <a:pPr algn="r" rtl="1"/>
            <a:r>
              <a:rPr lang="fa-IR" dirty="0"/>
              <a:t>تنها درشرایط سخت و دشوار و عدم امکان رفت و آمد ماهانه به یکی از اطرافیان آگاه قرص داده می شود</a:t>
            </a:r>
          </a:p>
        </p:txBody>
      </p:sp>
    </p:spTree>
    <p:extLst>
      <p:ext uri="{BB962C8B-B14F-4D97-AF65-F5344CB8AC3E}">
        <p14:creationId xmlns:p14="http://schemas.microsoft.com/office/powerpoint/2010/main" val="2844511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600"/>
            <a:ext cx="8229600" cy="4876800"/>
          </a:xfrm>
        </p:spPr>
        <p:txBody>
          <a:bodyPr>
            <a:normAutofit fontScale="85000" lnSpcReduction="20000"/>
          </a:bodyPr>
          <a:lstStyle/>
          <a:p>
            <a:pPr marL="0" indent="0" algn="r" rtl="1">
              <a:buNone/>
            </a:pPr>
            <a:r>
              <a:rPr lang="fa-IR" dirty="0">
                <a:solidFill>
                  <a:srgbClr val="FF0000"/>
                </a:solidFill>
              </a:rPr>
              <a:t>دوز دارویی پر باسیل</a:t>
            </a:r>
          </a:p>
          <a:p>
            <a:pPr marL="0" indent="0" algn="r" rtl="1">
              <a:buNone/>
            </a:pPr>
            <a:r>
              <a:rPr lang="fa-IR" dirty="0">
                <a:solidFill>
                  <a:srgbClr val="FF0000"/>
                </a:solidFill>
              </a:rPr>
              <a:t>1- بزرگسال</a:t>
            </a:r>
            <a:r>
              <a:rPr lang="en-US" dirty="0">
                <a:solidFill>
                  <a:srgbClr val="FF0000"/>
                </a:solidFill>
              </a:rPr>
              <a:t> </a:t>
            </a:r>
            <a:r>
              <a:rPr lang="fa-IR" dirty="0">
                <a:solidFill>
                  <a:srgbClr val="FF0000"/>
                </a:solidFill>
              </a:rPr>
              <a:t> (</a:t>
            </a:r>
            <a:r>
              <a:rPr lang="en-US" dirty="0">
                <a:solidFill>
                  <a:srgbClr val="FF0000"/>
                </a:solidFill>
              </a:rPr>
              <a:t>MB</a:t>
            </a:r>
            <a:r>
              <a:rPr lang="fa-IR" dirty="0">
                <a:solidFill>
                  <a:srgbClr val="FF0000"/>
                </a:solidFill>
              </a:rPr>
              <a:t>)  </a:t>
            </a:r>
          </a:p>
          <a:p>
            <a:pPr marL="0" indent="0" algn="r" rtl="1">
              <a:buNone/>
            </a:pPr>
            <a:r>
              <a:rPr lang="fa-IR" dirty="0"/>
              <a:t>درمان ماهانه روز اول  ریفامپین 600میلی گرم  ، کلوفازیمین  300 میلی گرم </a:t>
            </a:r>
          </a:p>
          <a:p>
            <a:pPr marL="0" indent="0" algn="r" rtl="1">
              <a:buNone/>
            </a:pPr>
            <a:r>
              <a:rPr lang="fa-IR" dirty="0"/>
              <a:t>داپسون 100 میلی گرم </a:t>
            </a:r>
          </a:p>
          <a:p>
            <a:pPr marL="0" indent="0" algn="r" rtl="1">
              <a:buNone/>
            </a:pPr>
            <a:r>
              <a:rPr lang="fa-IR" dirty="0"/>
              <a:t>درمان روزانه : روزهای 2 تا 28   کلوفازیمین 50 میلی گرم و داپسون 100 میلی گرم </a:t>
            </a:r>
          </a:p>
          <a:p>
            <a:pPr marL="0" indent="0" algn="r" rtl="1">
              <a:buNone/>
            </a:pPr>
            <a:r>
              <a:rPr lang="fa-IR" dirty="0"/>
              <a:t>مدت زمان درمان:  12بسته دارویی ماهانه باید طی دورهای حداکثر 18 ماه مصرف شود</a:t>
            </a:r>
          </a:p>
          <a:p>
            <a:pPr marL="0" indent="0" algn="r" rtl="1">
              <a:buNone/>
            </a:pPr>
            <a:r>
              <a:rPr lang="fa-IR" dirty="0">
                <a:solidFill>
                  <a:srgbClr val="FF0000"/>
                </a:solidFill>
              </a:rPr>
              <a:t>2- دوز دارویی کودکان 10 -14 ساله </a:t>
            </a:r>
          </a:p>
          <a:p>
            <a:pPr marL="0" indent="0" algn="r" rtl="1">
              <a:buNone/>
            </a:pPr>
            <a:r>
              <a:rPr lang="fa-IR" dirty="0"/>
              <a:t>درمان ماهانه روز اول  ریفامپین 450میلی گرم  ، کلوفازیمین  150 میلی گرم </a:t>
            </a:r>
          </a:p>
          <a:p>
            <a:pPr marL="0" indent="0" algn="r" rtl="1">
              <a:buNone/>
            </a:pPr>
            <a:r>
              <a:rPr lang="fa-IR" dirty="0"/>
              <a:t>داپسون 50 میلی گرم </a:t>
            </a:r>
          </a:p>
          <a:p>
            <a:pPr marL="0" indent="0" algn="r" rtl="1">
              <a:buNone/>
            </a:pPr>
            <a:r>
              <a:rPr lang="fa-IR" dirty="0"/>
              <a:t>درمان روزانه : روزهای 2 تا 28   کلوفازیمین 50 میلی گرم یک روز درمیان  و داپسون 50 میلی گرم روزانه </a:t>
            </a:r>
          </a:p>
          <a:p>
            <a:pPr marL="0" indent="0" algn="r" rtl="1">
              <a:buNone/>
            </a:pPr>
            <a:r>
              <a:rPr lang="fa-IR" dirty="0"/>
              <a:t>مدت زمان درمان:  12بسته دارویی ماهانه باید طی دورهای حداکثر 18 ماه مصرف شود</a:t>
            </a:r>
          </a:p>
          <a:p>
            <a:pPr marL="0" indent="0" algn="r" rtl="1">
              <a:buNone/>
            </a:pPr>
            <a:r>
              <a:rPr lang="fa-IR" dirty="0"/>
              <a:t> توجه: دوز دارویی </a:t>
            </a:r>
            <a:r>
              <a:rPr lang="fa-IR" dirty="0">
                <a:solidFill>
                  <a:srgbClr val="0070C0"/>
                </a:solidFill>
              </a:rPr>
              <a:t>کودکان زیر 10 سال </a:t>
            </a:r>
            <a:r>
              <a:rPr lang="fa-IR" dirty="0"/>
              <a:t>به صورت تطبیقی می باشد</a:t>
            </a:r>
          </a:p>
          <a:p>
            <a:pPr marL="0" indent="0" algn="r" rtl="1">
              <a:buNone/>
            </a:pPr>
            <a:endParaRPr lang="fa-IR" dirty="0">
              <a:solidFill>
                <a:srgbClr val="FF0000"/>
              </a:solidFill>
            </a:endParaRPr>
          </a:p>
          <a:p>
            <a:pPr marL="114300" indent="0" algn="r" rtl="1">
              <a:buNone/>
            </a:pPr>
            <a:endParaRPr lang="en-US" dirty="0"/>
          </a:p>
        </p:txBody>
      </p:sp>
      <p:sp>
        <p:nvSpPr>
          <p:cNvPr id="4" name="Title 1"/>
          <p:cNvSpPr>
            <a:spLocks noGrp="1"/>
          </p:cNvSpPr>
          <p:nvPr>
            <p:ph type="title"/>
          </p:nvPr>
        </p:nvSpPr>
        <p:spPr/>
        <p:txBody>
          <a:bodyPr/>
          <a:lstStyle/>
          <a:p>
            <a:pPr rtl="1"/>
            <a:r>
              <a:rPr lang="fa-IR" dirty="0"/>
              <a:t> طریقه مصرف کردن داروهای </a:t>
            </a:r>
            <a:r>
              <a:rPr lang="en-US" dirty="0"/>
              <a:t>MDT </a:t>
            </a:r>
          </a:p>
        </p:txBody>
      </p:sp>
    </p:spTree>
    <p:extLst>
      <p:ext uri="{BB962C8B-B14F-4D97-AF65-F5344CB8AC3E}">
        <p14:creationId xmlns:p14="http://schemas.microsoft.com/office/powerpoint/2010/main" val="95319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inVertic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arn(inVertic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arn(inVertic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arn(inVertic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arn(inVertical)">
                                      <p:cBhvr>
                                        <p:cTn id="6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ادامه درمان </a:t>
            </a:r>
            <a:endParaRPr lang="en-US" dirty="0"/>
          </a:p>
        </p:txBody>
      </p:sp>
      <p:sp>
        <p:nvSpPr>
          <p:cNvPr id="3" name="Content Placeholder 2"/>
          <p:cNvSpPr>
            <a:spLocks noGrp="1"/>
          </p:cNvSpPr>
          <p:nvPr>
            <p:ph idx="1"/>
          </p:nvPr>
        </p:nvSpPr>
        <p:spPr/>
        <p:txBody>
          <a:bodyPr>
            <a:normAutofit fontScale="92500" lnSpcReduction="20000"/>
          </a:bodyPr>
          <a:lstStyle/>
          <a:p>
            <a:pPr marL="0" indent="0" algn="r" rtl="1">
              <a:buNone/>
            </a:pPr>
            <a:r>
              <a:rPr lang="fa-IR" dirty="0">
                <a:solidFill>
                  <a:srgbClr val="FF0000"/>
                </a:solidFill>
              </a:rPr>
              <a:t>دوز دارویی کم باسیل</a:t>
            </a:r>
          </a:p>
          <a:p>
            <a:pPr marL="0" indent="0" algn="r" rtl="1">
              <a:buNone/>
            </a:pPr>
            <a:r>
              <a:rPr lang="fa-IR" dirty="0">
                <a:solidFill>
                  <a:srgbClr val="FF0000"/>
                </a:solidFill>
              </a:rPr>
              <a:t>1- بزرگسال</a:t>
            </a:r>
            <a:r>
              <a:rPr lang="en-US" dirty="0">
                <a:solidFill>
                  <a:srgbClr val="FF0000"/>
                </a:solidFill>
              </a:rPr>
              <a:t> </a:t>
            </a:r>
            <a:r>
              <a:rPr lang="fa-IR" dirty="0">
                <a:solidFill>
                  <a:srgbClr val="FF0000"/>
                </a:solidFill>
              </a:rPr>
              <a:t> (</a:t>
            </a:r>
            <a:r>
              <a:rPr lang="en-US" dirty="0">
                <a:solidFill>
                  <a:srgbClr val="FF0000"/>
                </a:solidFill>
              </a:rPr>
              <a:t>PB</a:t>
            </a:r>
            <a:r>
              <a:rPr lang="fa-IR" dirty="0">
                <a:solidFill>
                  <a:srgbClr val="FF0000"/>
                </a:solidFill>
              </a:rPr>
              <a:t>)  </a:t>
            </a:r>
          </a:p>
          <a:p>
            <a:pPr marL="0" indent="0" algn="r" rtl="1">
              <a:buNone/>
            </a:pPr>
            <a:r>
              <a:rPr lang="fa-IR" dirty="0"/>
              <a:t>درمان ماهانه روز اول  ریفامپین 600میلی گرم  ، داپسون 100 میلی گرم </a:t>
            </a:r>
          </a:p>
          <a:p>
            <a:pPr marL="0" indent="0" algn="r" rtl="1">
              <a:buNone/>
            </a:pPr>
            <a:r>
              <a:rPr lang="fa-IR" dirty="0"/>
              <a:t>درمان روزانه : روزهای 2 تا 28  داپسون 100 میلی گرم </a:t>
            </a:r>
          </a:p>
          <a:p>
            <a:pPr marL="0" indent="0" algn="r" rtl="1">
              <a:buNone/>
            </a:pPr>
            <a:r>
              <a:rPr lang="fa-IR" dirty="0"/>
              <a:t>مدت زمان درمان: 6 بسته دارویی ماهانه باید طی دورهای حداکثر 9 ماه مصرف شود.</a:t>
            </a:r>
          </a:p>
          <a:p>
            <a:pPr marL="0" indent="0" algn="r" rtl="1">
              <a:buNone/>
            </a:pPr>
            <a:r>
              <a:rPr lang="fa-IR" dirty="0">
                <a:solidFill>
                  <a:srgbClr val="FF0000"/>
                </a:solidFill>
              </a:rPr>
              <a:t>2- دوز دارویی کودکان 10 -14 ساله </a:t>
            </a:r>
          </a:p>
          <a:p>
            <a:pPr marL="0" indent="0" algn="r" rtl="1">
              <a:buNone/>
            </a:pPr>
            <a:r>
              <a:rPr lang="fa-IR" dirty="0"/>
              <a:t>درمان ماهانه روز اول  ریفامپین 450میلی گرم  ، داپسون 50 میلی گرم </a:t>
            </a:r>
          </a:p>
          <a:p>
            <a:pPr marL="0" indent="0" algn="r" rtl="1">
              <a:buNone/>
            </a:pPr>
            <a:r>
              <a:rPr lang="fa-IR" dirty="0"/>
              <a:t>درمان روزانه : روزهای 2 تا 28 داپسون 50 میلی گرم روزانه </a:t>
            </a:r>
          </a:p>
          <a:p>
            <a:pPr marL="0" indent="0" algn="r" rtl="1">
              <a:buNone/>
            </a:pPr>
            <a:r>
              <a:rPr lang="fa-IR" dirty="0"/>
              <a:t>مدت زمان درمان:  6بسته دارویی ماهانه باید طی دورهای حداکثر 9 ماه مصرف شود</a:t>
            </a:r>
          </a:p>
          <a:p>
            <a:pPr marL="0" indent="0" algn="r" rtl="1">
              <a:buNone/>
            </a:pPr>
            <a:r>
              <a:rPr lang="fa-IR" dirty="0"/>
              <a:t>دوز دارویی کودکان زیر 10 سال به صورت تطبیقی می باشد</a:t>
            </a:r>
          </a:p>
          <a:p>
            <a:endParaRPr lang="en-US" dirty="0"/>
          </a:p>
          <a:p>
            <a:pPr marL="114300" indent="0" algn="r" rtl="1">
              <a:buNone/>
            </a:pPr>
            <a:endParaRPr lang="en-US" dirty="0"/>
          </a:p>
        </p:txBody>
      </p:sp>
    </p:spTree>
    <p:extLst>
      <p:ext uri="{BB962C8B-B14F-4D97-AF65-F5344CB8AC3E}">
        <p14:creationId xmlns:p14="http://schemas.microsoft.com/office/powerpoint/2010/main" val="4239109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down)">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wipe(down)">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114300" indent="0" algn="r" rtl="1">
              <a:buNone/>
            </a:pPr>
            <a:r>
              <a:rPr lang="fa-IR" dirty="0"/>
              <a:t>1- در معالجه بیماران بسیار موثر است </a:t>
            </a:r>
          </a:p>
          <a:p>
            <a:pPr marL="114300" indent="0" algn="r" rtl="1">
              <a:buNone/>
            </a:pPr>
            <a:r>
              <a:rPr lang="fa-IR" dirty="0"/>
              <a:t>2-  دوره درمان را کاهش می دهد</a:t>
            </a:r>
          </a:p>
          <a:p>
            <a:pPr marL="114300" indent="0" algn="r" rtl="1">
              <a:buNone/>
            </a:pPr>
            <a:r>
              <a:rPr lang="fa-IR" dirty="0"/>
              <a:t>3- توسط بیماران به خوبی پذیرفته می شود .</a:t>
            </a:r>
          </a:p>
          <a:p>
            <a:pPr marL="114300" indent="0" algn="r" rtl="1">
              <a:buNone/>
            </a:pPr>
            <a:r>
              <a:rPr lang="fa-IR" dirty="0"/>
              <a:t>4- کاربرد آن آسان است</a:t>
            </a:r>
          </a:p>
          <a:p>
            <a:pPr marL="114300" indent="0" algn="r" rtl="1">
              <a:buNone/>
            </a:pPr>
            <a:r>
              <a:rPr lang="fa-IR" dirty="0"/>
              <a:t>5- از توسعه مقاومت دارویی جلوگیری میکند </a:t>
            </a:r>
          </a:p>
          <a:p>
            <a:pPr marL="114300" indent="0" algn="r" rtl="1">
              <a:buNone/>
            </a:pPr>
            <a:r>
              <a:rPr lang="fa-IR" dirty="0"/>
              <a:t>6- زنجیره انتقال عفونت را قطع مینماید ، خطر عود کاهش می دهد.</a:t>
            </a:r>
          </a:p>
          <a:p>
            <a:pPr marL="114300" indent="0" algn="r" rtl="1">
              <a:buNone/>
            </a:pPr>
            <a:r>
              <a:rPr lang="fa-IR" dirty="0"/>
              <a:t>7- از بروز معلولیت جلوگیری میکند</a:t>
            </a:r>
          </a:p>
          <a:p>
            <a:pPr marL="114300" indent="0" algn="r" rtl="1">
              <a:buNone/>
            </a:pPr>
            <a:r>
              <a:rPr lang="fa-IR" dirty="0"/>
              <a:t>8- نگرش جامعه را بهبود می بخشد.</a:t>
            </a:r>
          </a:p>
          <a:p>
            <a:pPr marL="114300" indent="0" algn="r" rtl="1">
              <a:buNone/>
            </a:pPr>
            <a:endParaRPr lang="en-US" dirty="0"/>
          </a:p>
        </p:txBody>
      </p:sp>
      <p:sp>
        <p:nvSpPr>
          <p:cNvPr id="4" name="Title 1"/>
          <p:cNvSpPr>
            <a:spLocks noGrp="1"/>
          </p:cNvSpPr>
          <p:nvPr>
            <p:ph type="title"/>
          </p:nvPr>
        </p:nvSpPr>
        <p:spPr/>
        <p:txBody>
          <a:bodyPr/>
          <a:lstStyle/>
          <a:p>
            <a:pPr algn="ctr" rtl="1"/>
            <a:r>
              <a:rPr lang="fa-IR" dirty="0"/>
              <a:t>مزایای درمان چند دارویی </a:t>
            </a:r>
            <a:r>
              <a:rPr lang="en-US" dirty="0"/>
              <a:t> </a:t>
            </a:r>
            <a:r>
              <a:rPr lang="fa-IR" dirty="0"/>
              <a:t> </a:t>
            </a:r>
            <a:r>
              <a:rPr lang="en-US" dirty="0"/>
              <a:t>MDT</a:t>
            </a:r>
          </a:p>
        </p:txBody>
      </p:sp>
    </p:spTree>
    <p:extLst>
      <p:ext uri="{BB962C8B-B14F-4D97-AF65-F5344CB8AC3E}">
        <p14:creationId xmlns:p14="http://schemas.microsoft.com/office/powerpoint/2010/main" val="215725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r" rtl="1"/>
            <a:r>
              <a:rPr lang="fa-IR" sz="4000" dirty="0"/>
              <a:t>اگر جذام به موقع تشخيص داده شود و بيمار تحت درمان قرار گيرد از بروز بسياري از معلوليتها و عوارض ناهنجار بيماري جلوگيري شده و جذامي بدون كوچك ترين علامت ناخوشايند درمان مي گردد. </a:t>
            </a:r>
            <a:br>
              <a:rPr lang="fa-IR" sz="4000" dirty="0"/>
            </a:br>
            <a:endParaRPr lang="fa-IR" sz="4000" dirty="0"/>
          </a:p>
          <a:p>
            <a:endParaRPr lang="en-US" sz="4000" dirty="0"/>
          </a:p>
        </p:txBody>
      </p:sp>
    </p:spTree>
    <p:extLst>
      <p:ext uri="{BB962C8B-B14F-4D97-AF65-F5344CB8AC3E}">
        <p14:creationId xmlns:p14="http://schemas.microsoft.com/office/powerpoint/2010/main" val="2955874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0" end="0"/>
                                            </p:txEl>
                                          </p:spTgt>
                                        </p:tgtEl>
                                        <p:attrNameLst>
                                          <p:attrName>style.color</p:attrName>
                                        </p:attrNameLst>
                                      </p:cBhvr>
                                      <p:to>
                                        <a:srgbClr val="92D05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تعريف حذف جذام</a:t>
            </a:r>
          </a:p>
        </p:txBody>
      </p:sp>
      <p:sp>
        <p:nvSpPr>
          <p:cNvPr id="3" name="Content Placeholder 2"/>
          <p:cNvSpPr>
            <a:spLocks noGrp="1"/>
          </p:cNvSpPr>
          <p:nvPr>
            <p:ph idx="1"/>
          </p:nvPr>
        </p:nvSpPr>
        <p:spPr/>
        <p:txBody>
          <a:bodyPr/>
          <a:lstStyle/>
          <a:p>
            <a:pPr marL="114300" indent="0" algn="r" rtl="1">
              <a:buNone/>
            </a:pPr>
            <a:r>
              <a:rPr lang="fa-IR" dirty="0"/>
              <a:t>ریشه کنی ؟ </a:t>
            </a:r>
          </a:p>
          <a:p>
            <a:pPr marL="114300" indent="0" algn="r" rtl="1">
              <a:buNone/>
            </a:pPr>
            <a:endParaRPr lang="fa-IR" dirty="0"/>
          </a:p>
          <a:p>
            <a:pPr marL="114300" indent="0" algn="r" rtl="1">
              <a:buNone/>
            </a:pPr>
            <a:endParaRPr lang="fa-IR" dirty="0"/>
          </a:p>
          <a:p>
            <a:pPr marL="114300" indent="0" algn="r" rtl="1">
              <a:buNone/>
            </a:pPr>
            <a:r>
              <a:rPr lang="fa-IR" dirty="0"/>
              <a:t> حذف ؟ </a:t>
            </a:r>
          </a:p>
          <a:p>
            <a:pPr marL="114300" indent="0" algn="r" rtl="1">
              <a:buNone/>
            </a:pPr>
            <a:endParaRPr lang="fa-IR" dirty="0"/>
          </a:p>
          <a:p>
            <a:pPr marL="114300" indent="0" algn="r" rtl="1">
              <a:buNone/>
            </a:pPr>
            <a:r>
              <a:rPr lang="fa-IR" dirty="0"/>
              <a:t> تعریف حذف جذام </a:t>
            </a:r>
          </a:p>
          <a:p>
            <a:pPr marL="114300" indent="0" algn="r" rtl="1">
              <a:buNone/>
            </a:pPr>
            <a:r>
              <a:rPr lang="fa-IR" dirty="0">
                <a:solidFill>
                  <a:srgbClr val="FF0000"/>
                </a:solidFill>
              </a:rPr>
              <a:t>ميزان شيوع كمتر از يك نفر در ده هزار نفر جمعيت</a:t>
            </a:r>
          </a:p>
          <a:p>
            <a:pPr marL="114300" indent="0" algn="r" rtl="1">
              <a:buNone/>
            </a:pPr>
            <a:endParaRPr lang="fa-IR" dirty="0"/>
          </a:p>
        </p:txBody>
      </p:sp>
    </p:spTree>
    <p:extLst>
      <p:ext uri="{BB962C8B-B14F-4D97-AF65-F5344CB8AC3E}">
        <p14:creationId xmlns:p14="http://schemas.microsoft.com/office/powerpoint/2010/main" val="394955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arn(inVertic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barn(inVertical)">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arn(inVertical)">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شرح وظایف بهورزان در برنامه حذف بیماري جذام</a:t>
            </a:r>
          </a:p>
        </p:txBody>
      </p:sp>
      <p:sp>
        <p:nvSpPr>
          <p:cNvPr id="3" name="Content Placeholder 2"/>
          <p:cNvSpPr>
            <a:spLocks noGrp="1"/>
          </p:cNvSpPr>
          <p:nvPr>
            <p:ph idx="1"/>
          </p:nvPr>
        </p:nvSpPr>
        <p:spPr/>
        <p:txBody>
          <a:bodyPr>
            <a:normAutofit fontScale="85000" lnSpcReduction="10000"/>
          </a:bodyPr>
          <a:lstStyle/>
          <a:p>
            <a:pPr marL="114300" indent="0" algn="r" rtl="1">
              <a:buNone/>
            </a:pPr>
            <a:r>
              <a:rPr lang="fa-IR" dirty="0"/>
              <a:t>1) موارد مشکوك را به مرکز بهداشتی ودرمانی گزارش غیر فوري نمایند.</a:t>
            </a:r>
          </a:p>
          <a:p>
            <a:pPr marL="114300" indent="0" algn="r" rtl="1">
              <a:buNone/>
            </a:pPr>
            <a:r>
              <a:rPr lang="fa-IR" dirty="0"/>
              <a:t>2) ارائه آموزش پیشگیرانه، راه هاي انتقال بیماري وبا تأکید بروجود داروهاي مؤثر بر درمان که شدت ومدت واگیري را متوقف</a:t>
            </a:r>
          </a:p>
          <a:p>
            <a:pPr marL="114300" indent="0" algn="r" rtl="1">
              <a:buNone/>
            </a:pPr>
            <a:r>
              <a:rPr lang="fa-IR" dirty="0"/>
              <a:t>می کنند.</a:t>
            </a:r>
          </a:p>
          <a:p>
            <a:pPr marL="114300" indent="0" algn="r" rtl="1">
              <a:buNone/>
            </a:pPr>
            <a:r>
              <a:rPr lang="fa-IR" dirty="0"/>
              <a:t>لازم است. </a:t>
            </a:r>
            <a:r>
              <a:rPr lang="en-US" dirty="0"/>
              <a:t>MDT 3) </a:t>
            </a:r>
            <a:r>
              <a:rPr lang="fa-IR" dirty="0"/>
              <a:t>نظارت برجداسازي ،دربرخورد با بیمار جداسازي فقط در موارد جذام لپروماتوز وتاپیش از شروع درمان با</a:t>
            </a:r>
          </a:p>
          <a:p>
            <a:pPr marL="114300" indent="0" algn="r" rtl="1">
              <a:buNone/>
            </a:pPr>
            <a:r>
              <a:rPr lang="fa-IR" dirty="0"/>
              <a:t>4) ارائه آموزش دردفع صحیح ترشحات بینی به بیماران.</a:t>
            </a:r>
          </a:p>
          <a:p>
            <a:pPr marL="114300" indent="0" algn="r" rtl="1">
              <a:buNone/>
            </a:pPr>
            <a:r>
              <a:rPr lang="fa-IR" dirty="0"/>
              <a:t>5) همکاري با تیم اعزامی مرکزبهداشتی درمانی جهت درمان کامل بیماران.</a:t>
            </a:r>
          </a:p>
          <a:p>
            <a:pPr marL="114300" indent="0" algn="r" rtl="1">
              <a:buNone/>
            </a:pPr>
            <a:r>
              <a:rPr lang="fa-IR" dirty="0"/>
              <a:t>6) همکاري با تیم اعزامی مرکزبهداشتی درمانی جهت تکمیل فرم هاي بررسی اپیدمیولوژیک بیماري جذام.</a:t>
            </a:r>
          </a:p>
          <a:p>
            <a:pPr marL="114300" indent="0" algn="r" rtl="1">
              <a:buNone/>
            </a:pPr>
            <a:r>
              <a:rPr lang="fa-IR" dirty="0"/>
              <a:t>7) اقدام لازم پیشگیرانه براي اطرافیان بیمار، معاینه سالیانه تا 5سال پس از آخرین تماس با بیمار آلوده کننده لازم است +</a:t>
            </a:r>
          </a:p>
          <a:p>
            <a:pPr marL="114300" indent="0" algn="r" rtl="1">
              <a:buNone/>
            </a:pPr>
            <a:r>
              <a:rPr lang="fa-IR" dirty="0"/>
              <a:t>اقدام بهداشت محیطی خاصی نیاز ندارد</a:t>
            </a:r>
          </a:p>
        </p:txBody>
      </p:sp>
    </p:spTree>
    <p:extLst>
      <p:ext uri="{BB962C8B-B14F-4D97-AF65-F5344CB8AC3E}">
        <p14:creationId xmlns:p14="http://schemas.microsoft.com/office/powerpoint/2010/main" val="47960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a:cs typeface="+mn-cs"/>
              </a:rPr>
              <a:t>جذام </a:t>
            </a:r>
            <a:endParaRPr lang="en-US" sz="4000" dirty="0">
              <a:cs typeface="+mn-cs"/>
            </a:endParaRPr>
          </a:p>
        </p:txBody>
      </p:sp>
      <p:sp>
        <p:nvSpPr>
          <p:cNvPr id="3" name="Content Placeholder 2"/>
          <p:cNvSpPr>
            <a:spLocks noGrp="1"/>
          </p:cNvSpPr>
          <p:nvPr>
            <p:ph idx="1"/>
          </p:nvPr>
        </p:nvSpPr>
        <p:spPr>
          <a:xfrm>
            <a:off x="228600" y="1752600"/>
            <a:ext cx="8458200" cy="4373563"/>
          </a:xfrm>
        </p:spPr>
        <p:txBody>
          <a:bodyPr>
            <a:normAutofit/>
          </a:bodyPr>
          <a:lstStyle/>
          <a:p>
            <a:pPr marL="0" indent="0" algn="r" rtl="1">
              <a:buNone/>
            </a:pPr>
            <a:r>
              <a:rPr lang="fa-IR" sz="3200" dirty="0">
                <a:solidFill>
                  <a:srgbClr val="FF0000"/>
                </a:solidFill>
              </a:rPr>
              <a:t>جذام</a:t>
            </a:r>
            <a:r>
              <a:rPr lang="fa-IR" sz="3200" dirty="0"/>
              <a:t>:  یک بیماری عفونی مزمن است که توسط      باسیل اسید فاست ومیله ای شکل مایکوباکتریوم لپرا ایجاد  می شود. </a:t>
            </a:r>
          </a:p>
          <a:p>
            <a:pPr marL="0" indent="0" algn="r" rtl="1">
              <a:buNone/>
            </a:pPr>
            <a:r>
              <a:rPr lang="fa-IR" sz="3200" dirty="0"/>
              <a:t>این بیماری بیشتر </a:t>
            </a:r>
            <a:r>
              <a:rPr lang="fa-IR" sz="3200" dirty="0">
                <a:solidFill>
                  <a:srgbClr val="FF0000"/>
                </a:solidFill>
              </a:rPr>
              <a:t>پوست ،اعصاب محیطی ، مخاط دستگاه تنفسی فوقانی ونیز چشم ها </a:t>
            </a:r>
            <a:r>
              <a:rPr lang="fa-IR" sz="3200" dirty="0"/>
              <a:t>را گرفتار می کند ولی اعضای دیگر نیز گرفتار می شوند </a:t>
            </a:r>
            <a:endParaRPr lang="en-US" sz="3200" dirty="0"/>
          </a:p>
        </p:txBody>
      </p:sp>
    </p:spTree>
    <p:extLst>
      <p:ext uri="{BB962C8B-B14F-4D97-AF65-F5344CB8AC3E}">
        <p14:creationId xmlns:p14="http://schemas.microsoft.com/office/powerpoint/2010/main" val="215301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ادامه </a:t>
            </a:r>
          </a:p>
        </p:txBody>
      </p:sp>
      <p:sp>
        <p:nvSpPr>
          <p:cNvPr id="3" name="Content Placeholder 2"/>
          <p:cNvSpPr>
            <a:spLocks noGrp="1"/>
          </p:cNvSpPr>
          <p:nvPr>
            <p:ph idx="1"/>
          </p:nvPr>
        </p:nvSpPr>
        <p:spPr/>
        <p:txBody>
          <a:bodyPr>
            <a:normAutofit/>
          </a:bodyPr>
          <a:lstStyle/>
          <a:p>
            <a:pPr marL="114300" indent="0" algn="r" rtl="1">
              <a:buNone/>
            </a:pPr>
            <a:r>
              <a:rPr lang="fa-IR" dirty="0"/>
              <a:t>8) مشارکت وهمکاري با سطوح مختلف دراجراي برنامه هاي عملیاتی ویژه یا ابتکاري مانند طرح "بسیج حذف جذام </a:t>
            </a:r>
            <a:r>
              <a:rPr lang="en-US" dirty="0"/>
              <a:t>(LEC)</a:t>
            </a:r>
            <a:endParaRPr lang="fa-IR" dirty="0"/>
          </a:p>
          <a:p>
            <a:pPr marL="114300" indent="0" algn="r" rtl="1">
              <a:buNone/>
            </a:pPr>
            <a:r>
              <a:rPr lang="fa-IR" dirty="0"/>
              <a:t>و"طرح ویژه عملیاتی براي حذف جذام </a:t>
            </a:r>
            <a:r>
              <a:rPr lang="en-US" dirty="0"/>
              <a:t>"-(SAPEL)" </a:t>
            </a:r>
          </a:p>
          <a:p>
            <a:pPr marL="114300" indent="0" algn="r" rtl="1">
              <a:buNone/>
            </a:pPr>
            <a:r>
              <a:rPr lang="fa-IR" dirty="0"/>
              <a:t>نکته:باید به خاطر داشت که تشخیص جذام براي خودفر د وخانواده وي یک موضوع جدي است اگر کمترین شکی</a:t>
            </a:r>
          </a:p>
          <a:p>
            <a:pPr marL="114300" indent="0" algn="r" rtl="1">
              <a:buNone/>
            </a:pPr>
            <a:r>
              <a:rPr lang="fa-IR" dirty="0"/>
              <a:t>داریدازبیان تشخیص اجتناب نموده وفرد را به عنوان مورد مشکوك طبقه بندي کنید.اطلاعاتی درباره علائم ونشانه هاشایع بیماري به وي بدهید واز اوبخواهید که 6ماه بعد یا درصورت بدترشدن علائم ونشانه ها مجدداٌمراجعه نماید ارجاع دهید.</a:t>
            </a:r>
          </a:p>
        </p:txBody>
      </p:sp>
    </p:spTree>
    <p:extLst>
      <p:ext uri="{BB962C8B-B14F-4D97-AF65-F5344CB8AC3E}">
        <p14:creationId xmlns:p14="http://schemas.microsoft.com/office/powerpoint/2010/main" val="1738105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با تشکر </a:t>
            </a:r>
          </a:p>
        </p:txBody>
      </p:sp>
      <p:pic>
        <p:nvPicPr>
          <p:cNvPr id="4" name="Content Placeholder 3"/>
          <p:cNvPicPr>
            <a:picLocks noGrp="1" noChangeAspect="1"/>
          </p:cNvPicPr>
          <p:nvPr>
            <p:ph idx="1"/>
          </p:nvPr>
        </p:nvPicPr>
        <p:blipFill>
          <a:blip r:embed="rId2"/>
          <a:stretch>
            <a:fillRect/>
          </a:stretch>
        </p:blipFill>
        <p:spPr>
          <a:xfrm>
            <a:off x="304800" y="1752600"/>
            <a:ext cx="8686800" cy="5029200"/>
          </a:xfrm>
          <a:prstGeom prst="rect">
            <a:avLst/>
          </a:prstGeom>
        </p:spPr>
      </p:pic>
    </p:spTree>
    <p:extLst>
      <p:ext uri="{BB962C8B-B14F-4D97-AF65-F5344CB8AC3E}">
        <p14:creationId xmlns:p14="http://schemas.microsoft.com/office/powerpoint/2010/main" val="1686009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dirty="0"/>
              <a:t>كدام بافتهاي بدن را درگير مي كند؟</a:t>
            </a:r>
            <a:br>
              <a:rPr lang="fa-IR" dirty="0"/>
            </a:br>
            <a:endParaRPr lang="en-US" dirty="0"/>
          </a:p>
        </p:txBody>
      </p:sp>
      <p:sp>
        <p:nvSpPr>
          <p:cNvPr id="3" name="Content Placeholder 2"/>
          <p:cNvSpPr>
            <a:spLocks noGrp="1"/>
          </p:cNvSpPr>
          <p:nvPr>
            <p:ph idx="1"/>
          </p:nvPr>
        </p:nvSpPr>
        <p:spPr>
          <a:xfrm>
            <a:off x="457200" y="1752600"/>
            <a:ext cx="8229600" cy="4724400"/>
          </a:xfrm>
        </p:spPr>
        <p:txBody>
          <a:bodyPr/>
          <a:lstStyle/>
          <a:p>
            <a:pPr algn="r" rtl="1">
              <a:buFont typeface="Wingdings" pitchFamily="2" charset="2"/>
              <a:buChar char="v"/>
            </a:pPr>
            <a:r>
              <a:rPr lang="fa-IR" dirty="0">
                <a:solidFill>
                  <a:srgbClr val="FF0000"/>
                </a:solidFill>
              </a:rPr>
              <a:t>پوست </a:t>
            </a:r>
          </a:p>
          <a:p>
            <a:pPr marL="114300" indent="0" algn="r" rtl="1">
              <a:buNone/>
            </a:pPr>
            <a:endParaRPr lang="fa-IR" dirty="0">
              <a:solidFill>
                <a:srgbClr val="FF0000"/>
              </a:solidFill>
            </a:endParaRPr>
          </a:p>
          <a:p>
            <a:pPr algn="r" rtl="1">
              <a:buFont typeface="Wingdings" pitchFamily="2" charset="2"/>
              <a:buChar char="v"/>
            </a:pPr>
            <a:r>
              <a:rPr lang="fa-IR" dirty="0">
                <a:solidFill>
                  <a:srgbClr val="FF0000"/>
                </a:solidFill>
              </a:rPr>
              <a:t>اعصاب محيطي</a:t>
            </a:r>
          </a:p>
          <a:p>
            <a:pPr marL="114300" indent="0" algn="r" rtl="1">
              <a:buNone/>
            </a:pPr>
            <a:endParaRPr lang="fa-IR" dirty="0">
              <a:solidFill>
                <a:srgbClr val="FF0000"/>
              </a:solidFill>
            </a:endParaRPr>
          </a:p>
          <a:p>
            <a:pPr algn="r" rtl="1">
              <a:buFont typeface="Wingdings" pitchFamily="2" charset="2"/>
              <a:buChar char="v"/>
            </a:pPr>
            <a:r>
              <a:rPr lang="fa-IR" dirty="0">
                <a:solidFill>
                  <a:srgbClr val="FF0000"/>
                </a:solidFill>
              </a:rPr>
              <a:t>راه هوايي فوقاني </a:t>
            </a:r>
          </a:p>
          <a:p>
            <a:pPr marL="114300" indent="0" algn="r" rtl="1">
              <a:buNone/>
            </a:pP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2643" y="4038600"/>
            <a:ext cx="1905000"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5867400"/>
            <a:ext cx="6211887"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5960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074"/>
                                        </p:tgtEl>
                                        <p:attrNameLst>
                                          <p:attrName>style.visibility</p:attrName>
                                        </p:attrNameLst>
                                      </p:cBhvr>
                                      <p:to>
                                        <p:strVal val="visible"/>
                                      </p:to>
                                    </p:set>
                                    <p:anim calcmode="lin" valueType="num">
                                      <p:cBhvr additive="base">
                                        <p:cTn id="25" dur="500" fill="hold"/>
                                        <p:tgtEl>
                                          <p:spTgt spid="3074"/>
                                        </p:tgtEl>
                                        <p:attrNameLst>
                                          <p:attrName>ppt_x</p:attrName>
                                        </p:attrNameLst>
                                      </p:cBhvr>
                                      <p:tavLst>
                                        <p:tav tm="0">
                                          <p:val>
                                            <p:strVal val="#ppt_x"/>
                                          </p:val>
                                        </p:tav>
                                        <p:tav tm="100000">
                                          <p:val>
                                            <p:strVal val="#ppt_x"/>
                                          </p:val>
                                        </p:tav>
                                      </p:tavLst>
                                    </p:anim>
                                    <p:anim calcmode="lin" valueType="num">
                                      <p:cBhvr additive="base">
                                        <p:cTn id="26"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075"/>
                                        </p:tgtEl>
                                        <p:attrNameLst>
                                          <p:attrName>style.visibility</p:attrName>
                                        </p:attrNameLst>
                                      </p:cBhvr>
                                      <p:to>
                                        <p:strVal val="visible"/>
                                      </p:to>
                                    </p:set>
                                    <p:animEffect transition="in" filter="fade">
                                      <p:cBhvr>
                                        <p:cTn id="31" dur="1000"/>
                                        <p:tgtEl>
                                          <p:spTgt spid="3075"/>
                                        </p:tgtEl>
                                      </p:cBhvr>
                                    </p:animEffect>
                                    <p:anim calcmode="lin" valueType="num">
                                      <p:cBhvr>
                                        <p:cTn id="32" dur="1000" fill="hold"/>
                                        <p:tgtEl>
                                          <p:spTgt spid="3075"/>
                                        </p:tgtEl>
                                        <p:attrNameLst>
                                          <p:attrName>ppt_x</p:attrName>
                                        </p:attrNameLst>
                                      </p:cBhvr>
                                      <p:tavLst>
                                        <p:tav tm="0">
                                          <p:val>
                                            <p:strVal val="#ppt_x"/>
                                          </p:val>
                                        </p:tav>
                                        <p:tav tm="100000">
                                          <p:val>
                                            <p:strVal val="#ppt_x"/>
                                          </p:val>
                                        </p:tav>
                                      </p:tavLst>
                                    </p:anim>
                                    <p:anim calcmode="lin" valueType="num">
                                      <p:cBhvr>
                                        <p:cTn id="33"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مخزن جذام </a:t>
            </a:r>
            <a:endParaRPr lang="en-US" dirty="0"/>
          </a:p>
        </p:txBody>
      </p:sp>
      <p:sp>
        <p:nvSpPr>
          <p:cNvPr id="3" name="Content Placeholder 2"/>
          <p:cNvSpPr>
            <a:spLocks noGrp="1"/>
          </p:cNvSpPr>
          <p:nvPr>
            <p:ph idx="1"/>
          </p:nvPr>
        </p:nvSpPr>
        <p:spPr/>
        <p:txBody>
          <a:bodyPr>
            <a:normAutofit/>
          </a:bodyPr>
          <a:lstStyle/>
          <a:p>
            <a:pPr marL="114300" indent="0" algn="r" rtl="1">
              <a:buNone/>
            </a:pPr>
            <a:r>
              <a:rPr lang="fa-IR" sz="2000" dirty="0"/>
              <a:t>بجز آرماديلو هاي وحشي ساكن آمريكاي ج‍نوبي، انسان تنها مخزن شناخته شده عفونت در جذام مي باشد اهميت اپيدميولوژيك آرماديلو اغلب جزئي است(انتقال باسيل جذام از آرماديلو به انسان مورد شك است) در ميان انسانها نيز انواع لپروماتو قادر به حمل بيشترين تعداد ارگانيسم مي باشند كه ماكزيمم آن به بيش از 7 ميليون ارگانيسم در هر گرم بافت بدن مي رسد و اين مقدار از يك ميليون ارگانيسم در كل در مورد فرم غير لپروماتو تجاوز نمي كند. </a:t>
            </a:r>
            <a:endParaRPr lang="en-US" sz="20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886200"/>
            <a:ext cx="2970894" cy="247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543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جذام </a:t>
            </a:r>
            <a:endParaRPr lang="en-US"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1828800"/>
            <a:ext cx="4499238" cy="4188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a:stretch>
            <a:fillRect/>
          </a:stretch>
        </p:blipFill>
        <p:spPr>
          <a:xfrm>
            <a:off x="4800600" y="2246557"/>
            <a:ext cx="4063752" cy="3352800"/>
          </a:xfrm>
          <a:prstGeom prst="rect">
            <a:avLst/>
          </a:prstGeom>
        </p:spPr>
      </p:pic>
    </p:spTree>
    <p:extLst>
      <p:ext uri="{BB962C8B-B14F-4D97-AF65-F5344CB8AC3E}">
        <p14:creationId xmlns:p14="http://schemas.microsoft.com/office/powerpoint/2010/main" val="2487536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طریقه انتقال بیماری جذام</a:t>
            </a:r>
            <a:endParaRPr lang="en-US" dirty="0"/>
          </a:p>
        </p:txBody>
      </p:sp>
      <p:sp>
        <p:nvSpPr>
          <p:cNvPr id="3" name="Content Placeholder 2"/>
          <p:cNvSpPr>
            <a:spLocks noGrp="1"/>
          </p:cNvSpPr>
          <p:nvPr>
            <p:ph idx="1"/>
          </p:nvPr>
        </p:nvSpPr>
        <p:spPr/>
        <p:txBody>
          <a:bodyPr/>
          <a:lstStyle/>
          <a:p>
            <a:pPr algn="r" rtl="1">
              <a:buFont typeface="Wingdings" panose="05000000000000000000" pitchFamily="2" charset="2"/>
              <a:buChar char="ü"/>
            </a:pPr>
            <a:r>
              <a:rPr lang="fa-IR" dirty="0">
                <a:solidFill>
                  <a:srgbClr val="FF0000"/>
                </a:solidFill>
              </a:rPr>
              <a:t>سرایت بیماری جذام از یک شخص درمان نشده به شخص دیگر ، از طریق دستگاه تنفسی یا پوست است</a:t>
            </a:r>
          </a:p>
          <a:p>
            <a:pPr algn="r" rtl="1">
              <a:buFont typeface="Wingdings" panose="05000000000000000000" pitchFamily="2" charset="2"/>
              <a:buChar char="ü"/>
            </a:pPr>
            <a:r>
              <a:rPr lang="fa-IR" dirty="0"/>
              <a:t>جذام از راه غذا يا آب منتقل نمي شود . </a:t>
            </a:r>
          </a:p>
          <a:p>
            <a:pPr algn="r" rtl="1">
              <a:buFont typeface="Wingdings" panose="05000000000000000000" pitchFamily="2" charset="2"/>
              <a:buChar char="ü"/>
            </a:pPr>
            <a:r>
              <a:rPr lang="fa-IR" dirty="0"/>
              <a:t>انتقال از راه گزش حشرات مورد شك است ، </a:t>
            </a:r>
          </a:p>
          <a:p>
            <a:pPr algn="r" rtl="1">
              <a:buFont typeface="Wingdings" panose="05000000000000000000" pitchFamily="2" charset="2"/>
              <a:buChar char="ü"/>
            </a:pPr>
            <a:r>
              <a:rPr lang="fa-IR" dirty="0"/>
              <a:t>باسيل عمدتا پوست ، اعصاب محيطي و مخاط دستگاه تنفسي فوقاني و نيز چشمها را در گير مي سازد. </a:t>
            </a:r>
          </a:p>
          <a:p>
            <a:pPr algn="r" rtl="1">
              <a:buFont typeface="Wingdings" panose="05000000000000000000" pitchFamily="2" charset="2"/>
              <a:buChar char="ü"/>
            </a:pPr>
            <a:r>
              <a:rPr lang="fa-IR" dirty="0"/>
              <a:t>البته در فرم لپروماتوز بجز دستگاه عصبي مركزي  ، ساير اعضاء بدن را نيز به نسبت كمتر مبتلاء مي سازد</a:t>
            </a:r>
          </a:p>
          <a:p>
            <a:pPr algn="r" rtl="1">
              <a:buFont typeface="Wingdings" panose="05000000000000000000" pitchFamily="2" charset="2"/>
              <a:buChar char="ü"/>
            </a:pPr>
            <a:endParaRPr lang="en-US" dirty="0"/>
          </a:p>
        </p:txBody>
      </p:sp>
    </p:spTree>
    <p:extLst>
      <p:ext uri="{BB962C8B-B14F-4D97-AF65-F5344CB8AC3E}">
        <p14:creationId xmlns:p14="http://schemas.microsoft.com/office/powerpoint/2010/main" val="107853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p:txBody>
          <a:bodyPr>
            <a:normAutofit fontScale="90000"/>
          </a:bodyPr>
          <a:lstStyle/>
          <a:p>
            <a:pPr algn="ctr"/>
            <a:r>
              <a:rPr lang="ar-SA" sz="3400" b="1" dirty="0"/>
              <a:t>راه هاي انتقال جذام</a:t>
            </a:r>
            <a:br>
              <a:rPr lang="en-US" sz="3400" b="1" dirty="0"/>
            </a:br>
            <a:endParaRPr lang="en-US" sz="3400" b="1" dirty="0"/>
          </a:p>
        </p:txBody>
      </p:sp>
      <p:sp>
        <p:nvSpPr>
          <p:cNvPr id="5" name="Rectangle 3"/>
          <p:cNvSpPr>
            <a:spLocks noGrp="1" noChangeArrowheads="1"/>
          </p:cNvSpPr>
          <p:nvPr>
            <p:ph idx="1"/>
          </p:nvPr>
        </p:nvSpPr>
        <p:spPr/>
        <p:txBody>
          <a:bodyPr/>
          <a:lstStyle/>
          <a:p>
            <a:pPr algn="r" rtl="1">
              <a:buFont typeface="Wingdings" pitchFamily="2" charset="2"/>
              <a:buNone/>
            </a:pPr>
            <a:r>
              <a:rPr lang="ar-SA" dirty="0"/>
              <a:t>·      </a:t>
            </a:r>
            <a:r>
              <a:rPr lang="ar-SA" sz="2400" b="1" dirty="0">
                <a:solidFill>
                  <a:srgbClr val="0033CC"/>
                </a:solidFill>
              </a:rPr>
              <a:t>دستگاه تنفس </a:t>
            </a:r>
          </a:p>
          <a:p>
            <a:pPr algn="r" rtl="1">
              <a:buFont typeface="Wingdings" pitchFamily="2" charset="2"/>
              <a:buNone/>
            </a:pPr>
            <a:r>
              <a:rPr lang="ar-SA" sz="2400" b="1" dirty="0">
                <a:solidFill>
                  <a:srgbClr val="0033CC"/>
                </a:solidFill>
              </a:rPr>
              <a:t>·        دستگاه گوارش </a:t>
            </a:r>
          </a:p>
          <a:p>
            <a:pPr algn="r" rtl="1">
              <a:buFont typeface="Wingdings" pitchFamily="2" charset="2"/>
              <a:buNone/>
            </a:pPr>
            <a:r>
              <a:rPr lang="ar-SA" sz="2400" b="1" dirty="0">
                <a:solidFill>
                  <a:srgbClr val="0033CC"/>
                </a:solidFill>
              </a:rPr>
              <a:t>·        پوست </a:t>
            </a:r>
          </a:p>
          <a:p>
            <a:pPr algn="r" rtl="1">
              <a:buFont typeface="Wingdings" pitchFamily="2" charset="2"/>
              <a:buNone/>
            </a:pPr>
            <a:r>
              <a:rPr lang="ar-SA" sz="2400" b="1" dirty="0">
                <a:solidFill>
                  <a:srgbClr val="0033CC"/>
                </a:solidFill>
              </a:rPr>
              <a:t>·        داخل رحمي (عمودي) </a:t>
            </a:r>
          </a:p>
          <a:p>
            <a:pPr algn="r" rtl="1">
              <a:buFont typeface="Wingdings" pitchFamily="2" charset="2"/>
              <a:buNone/>
            </a:pPr>
            <a:r>
              <a:rPr lang="ar-SA" sz="2400" b="1" dirty="0">
                <a:solidFill>
                  <a:srgbClr val="0033CC"/>
                </a:solidFill>
              </a:rPr>
              <a:t>·        تماس با حيوانات </a:t>
            </a:r>
          </a:p>
          <a:p>
            <a:pPr algn="r" rtl="1">
              <a:buFont typeface="Wingdings" pitchFamily="2" charset="2"/>
              <a:buNone/>
            </a:pPr>
            <a:r>
              <a:rPr lang="ar-SA" sz="2400" b="1" dirty="0">
                <a:solidFill>
                  <a:srgbClr val="0033CC"/>
                </a:solidFill>
              </a:rPr>
              <a:t>·        حشرات (؟) </a:t>
            </a:r>
          </a:p>
          <a:p>
            <a:pPr algn="r" rtl="1">
              <a:buFont typeface="Wingdings" pitchFamily="2" charset="2"/>
              <a:buNone/>
            </a:pPr>
            <a:r>
              <a:rPr lang="ar-SA" sz="2400" b="1" dirty="0">
                <a:solidFill>
                  <a:srgbClr val="0033CC"/>
                </a:solidFill>
              </a:rPr>
              <a:t>·        خاك محيط اطراف .</a:t>
            </a:r>
            <a:endParaRPr lang="en-US" sz="2400" b="1" dirty="0">
              <a:solidFill>
                <a:srgbClr val="0033CC"/>
              </a:solidFill>
            </a:endParaRPr>
          </a:p>
        </p:txBody>
      </p:sp>
    </p:spTree>
    <p:extLst>
      <p:ext uri="{BB962C8B-B14F-4D97-AF65-F5344CB8AC3E}">
        <p14:creationId xmlns:p14="http://schemas.microsoft.com/office/powerpoint/2010/main" val="333228986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Apothecary</Template>
  <TotalTime>249</TotalTime>
  <Words>2351</Words>
  <Application>Microsoft Office PowerPoint</Application>
  <PresentationFormat>On-screen Show (4:3)</PresentationFormat>
  <Paragraphs>174</Paragraphs>
  <Slides>41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Arial</vt:lpstr>
      <vt:lpstr>Book Antiqua</vt:lpstr>
      <vt:lpstr>Century Gothic</vt:lpstr>
      <vt:lpstr>Constantia</vt:lpstr>
      <vt:lpstr>Courier New</vt:lpstr>
      <vt:lpstr>Times New Roman</vt:lpstr>
      <vt:lpstr>Wingdings</vt:lpstr>
      <vt:lpstr>Wingdings 2</vt:lpstr>
      <vt:lpstr>Apothecary</vt:lpstr>
      <vt:lpstr>PowerPoint Presentation</vt:lpstr>
      <vt:lpstr>بیماری جذام </vt:lpstr>
      <vt:lpstr>تاريخچه</vt:lpstr>
      <vt:lpstr>جذام </vt:lpstr>
      <vt:lpstr>كدام بافتهاي بدن را درگير مي كند؟ </vt:lpstr>
      <vt:lpstr>مخزن جذام </vt:lpstr>
      <vt:lpstr>جذام </vt:lpstr>
      <vt:lpstr>طریقه انتقال بیماری جذام</vt:lpstr>
      <vt:lpstr>راه هاي انتقال جذام </vt:lpstr>
      <vt:lpstr>دوره كمون</vt:lpstr>
      <vt:lpstr>نشانه های بیماری:</vt:lpstr>
      <vt:lpstr>شکايات بيمار  </vt:lpstr>
      <vt:lpstr>نشانه هاي اصلي بيماري </vt:lpstr>
      <vt:lpstr>ضايعه پوستي </vt:lpstr>
      <vt:lpstr>بي حسي </vt:lpstr>
      <vt:lpstr>آسيب عصبي </vt:lpstr>
      <vt:lpstr>عوارض جذام</vt:lpstr>
      <vt:lpstr>عوارض جذام </vt:lpstr>
      <vt:lpstr>سوال؟ </vt:lpstr>
      <vt:lpstr>تشخیص جذام</vt:lpstr>
      <vt:lpstr>تشخیص جذام براساس علائم ونشانه هاي بالینی</vt:lpstr>
      <vt:lpstr> راهنمای معاینه بالینی ( پوست) </vt:lpstr>
      <vt:lpstr>راهنمای معاینه بالینی ( اعصاب ) </vt:lpstr>
      <vt:lpstr>PowerPoint Presentation</vt:lpstr>
      <vt:lpstr>طبقه بندی </vt:lpstr>
      <vt:lpstr>PowerPoint Presentation</vt:lpstr>
      <vt:lpstr>PowerPoint Presentation</vt:lpstr>
      <vt:lpstr>توضيح </vt:lpstr>
      <vt:lpstr>درمان </vt:lpstr>
      <vt:lpstr>درمان </vt:lpstr>
      <vt:lpstr>PowerPoint Presentation</vt:lpstr>
      <vt:lpstr>Multi Drug Therapy )MDT)</vt:lpstr>
      <vt:lpstr>چند نکته</vt:lpstr>
      <vt:lpstr> طریقه مصرف کردن داروهای MDT </vt:lpstr>
      <vt:lpstr>ادامه درمان </vt:lpstr>
      <vt:lpstr>مزایای درمان چند دارویی   MDT</vt:lpstr>
      <vt:lpstr>PowerPoint Presentation</vt:lpstr>
      <vt:lpstr>تعريف حذف جذام</vt:lpstr>
      <vt:lpstr>شرح وظایف بهورزان در برنامه حذف بیماري جذام</vt:lpstr>
      <vt:lpstr>ادامه </vt:lpstr>
      <vt:lpstr>با تشکر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farmehr</dc:creator>
  <cp:lastModifiedBy>Shamsipour</cp:lastModifiedBy>
  <cp:revision>20</cp:revision>
  <dcterms:created xsi:type="dcterms:W3CDTF">2018-05-17T05:50:38Z</dcterms:created>
  <dcterms:modified xsi:type="dcterms:W3CDTF">2025-06-22T06:46:36Z</dcterms:modified>
</cp:coreProperties>
</file>